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>
  <p:sldMasterIdLst>
    <p:sldMasterId id="2147483648" r:id="rId1"/>
    <p:sldMasterId id="2147483660" r:id="rId2"/>
  </p:sldMasterIdLst>
  <p:notesMasterIdLst>
    <p:notesMasterId r:id="rId48"/>
  </p:notesMasterIdLst>
  <p:sldIdLst>
    <p:sldId id="276" r:id="rId3"/>
    <p:sldId id="458" r:id="rId4"/>
    <p:sldId id="513" r:id="rId5"/>
    <p:sldId id="541" r:id="rId6"/>
    <p:sldId id="576" r:id="rId7"/>
    <p:sldId id="577" r:id="rId8"/>
    <p:sldId id="559" r:id="rId9"/>
    <p:sldId id="560" r:id="rId10"/>
    <p:sldId id="562" r:id="rId11"/>
    <p:sldId id="544" r:id="rId12"/>
    <p:sldId id="545" r:id="rId13"/>
    <p:sldId id="542" r:id="rId14"/>
    <p:sldId id="501" r:id="rId15"/>
    <p:sldId id="543" r:id="rId16"/>
    <p:sldId id="547" r:id="rId17"/>
    <p:sldId id="549" r:id="rId18"/>
    <p:sldId id="548" r:id="rId19"/>
    <p:sldId id="561" r:id="rId20"/>
    <p:sldId id="551" r:id="rId21"/>
    <p:sldId id="553" r:id="rId22"/>
    <p:sldId id="554" r:id="rId23"/>
    <p:sldId id="570" r:id="rId24"/>
    <p:sldId id="527" r:id="rId25"/>
    <p:sldId id="537" r:id="rId26"/>
    <p:sldId id="536" r:id="rId27"/>
    <p:sldId id="539" r:id="rId28"/>
    <p:sldId id="540" r:id="rId29"/>
    <p:sldId id="555" r:id="rId30"/>
    <p:sldId id="556" r:id="rId31"/>
    <p:sldId id="566" r:id="rId32"/>
    <p:sldId id="558" r:id="rId33"/>
    <p:sldId id="565" r:id="rId34"/>
    <p:sldId id="564" r:id="rId35"/>
    <p:sldId id="563" r:id="rId36"/>
    <p:sldId id="510" r:id="rId37"/>
    <p:sldId id="573" r:id="rId38"/>
    <p:sldId id="512" r:id="rId39"/>
    <p:sldId id="571" r:id="rId40"/>
    <p:sldId id="534" r:id="rId41"/>
    <p:sldId id="575" r:id="rId42"/>
    <p:sldId id="574" r:id="rId43"/>
    <p:sldId id="425" r:id="rId44"/>
    <p:sldId id="507" r:id="rId45"/>
    <p:sldId id="524" r:id="rId46"/>
    <p:sldId id="270" r:id="rId47"/>
  </p:sldIdLst>
  <p:sldSz cx="9144000" cy="5143500" type="screen16x9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+mn-ea"/>
        <a:cs typeface="+mn-cs"/>
        <a:sym typeface="Calibri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+mn-ea"/>
        <a:cs typeface="+mn-cs"/>
        <a:sym typeface="Calibri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+mn-ea"/>
        <a:cs typeface="+mn-cs"/>
        <a:sym typeface="Calibri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+mn-ea"/>
        <a:cs typeface="+mn-cs"/>
        <a:sym typeface="Calibri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rgbClr val="000000"/>
        </a:solidFill>
        <a:latin typeface="Calibri" pitchFamily="34" charset="0"/>
        <a:ea typeface="+mn-ea"/>
        <a:cs typeface="+mn-cs"/>
        <a:sym typeface="Calibri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+mn-ea"/>
        <a:cs typeface="+mn-cs"/>
        <a:sym typeface="Calibri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+mn-ea"/>
        <a:cs typeface="+mn-cs"/>
        <a:sym typeface="Calibri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+mn-ea"/>
        <a:cs typeface="+mn-cs"/>
        <a:sym typeface="Calibri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itchFamily="34" charset="0"/>
        <a:ea typeface="+mn-ea"/>
        <a:cs typeface="+mn-cs"/>
        <a:sym typeface="Calibri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21212"/>
    <a:srgbClr val="3399FF"/>
    <a:srgbClr val="1A0000"/>
    <a:srgbClr val="FFFFFF"/>
    <a:srgbClr val="2FC9FF"/>
    <a:srgbClr val="66CCFF"/>
    <a:srgbClr val="CED23A"/>
    <a:srgbClr val="0099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76" autoAdjust="0"/>
    <p:restoredTop sz="94224" autoAdjust="0"/>
  </p:normalViewPr>
  <p:slideViewPr>
    <p:cSldViewPr>
      <p:cViewPr>
        <p:scale>
          <a:sx n="150" d="100"/>
          <a:sy n="150" d="100"/>
        </p:scale>
        <p:origin x="-510" y="-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#5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D4EBA8-5842-47E0-AB85-7EB71A9CF48C}" type="doc">
      <dgm:prSet loTypeId="urn:microsoft.com/office/officeart/2005/8/layout/pyramid2" loCatId="list" qsTypeId="urn:microsoft.com/office/officeart/2005/8/quickstyle/simple1#1" qsCatId="simple" csTypeId="urn:microsoft.com/office/officeart/2005/8/colors/accent1_2#1" csCatId="accent1" phldr="0"/>
      <dgm:spPr/>
    </dgm:pt>
    <dgm:pt modelId="{A82C753D-0122-4390-88FA-6F719A9F09BA}">
      <dgm:prSet phldrT="[Текст]" phldr="1"/>
      <dgm:spPr/>
      <dgm:t>
        <a:bodyPr/>
        <a:lstStyle/>
        <a:p>
          <a:endParaRPr lang="ru-RU" dirty="0"/>
        </a:p>
      </dgm:t>
    </dgm:pt>
    <dgm:pt modelId="{EEC4E1C4-90CB-49E3-B9B1-87DEAEEE3330}" type="parTrans" cxnId="{A7AB12D5-4100-43E8-ABF9-F53DF76A8CF0}">
      <dgm:prSet/>
      <dgm:spPr/>
      <dgm:t>
        <a:bodyPr/>
        <a:lstStyle/>
        <a:p>
          <a:endParaRPr lang="ru-RU"/>
        </a:p>
      </dgm:t>
    </dgm:pt>
    <dgm:pt modelId="{2D2F6327-F751-4B98-A8B0-30A7AACA4F95}" type="sibTrans" cxnId="{A7AB12D5-4100-43E8-ABF9-F53DF76A8CF0}">
      <dgm:prSet/>
      <dgm:spPr/>
      <dgm:t>
        <a:bodyPr/>
        <a:lstStyle/>
        <a:p>
          <a:endParaRPr lang="ru-RU"/>
        </a:p>
      </dgm:t>
    </dgm:pt>
    <dgm:pt modelId="{86EB8B26-EF39-4B69-9ED9-0A4DCDA28B1D}">
      <dgm:prSet phldrT="[Текст]" phldr="1"/>
      <dgm:spPr/>
      <dgm:t>
        <a:bodyPr/>
        <a:lstStyle/>
        <a:p>
          <a:endParaRPr lang="ru-RU" dirty="0"/>
        </a:p>
      </dgm:t>
    </dgm:pt>
    <dgm:pt modelId="{595406AC-4C21-43B4-8ADC-66E7F0CD491B}" type="parTrans" cxnId="{519E0BDC-0773-41A9-9673-E5C50F5D8D19}">
      <dgm:prSet/>
      <dgm:spPr/>
      <dgm:t>
        <a:bodyPr/>
        <a:lstStyle/>
        <a:p>
          <a:endParaRPr lang="ru-RU"/>
        </a:p>
      </dgm:t>
    </dgm:pt>
    <dgm:pt modelId="{427A3A4C-FBE7-481D-A0C7-AE3B945A159A}" type="sibTrans" cxnId="{519E0BDC-0773-41A9-9673-E5C50F5D8D19}">
      <dgm:prSet/>
      <dgm:spPr/>
      <dgm:t>
        <a:bodyPr/>
        <a:lstStyle/>
        <a:p>
          <a:endParaRPr lang="ru-RU"/>
        </a:p>
      </dgm:t>
    </dgm:pt>
    <dgm:pt modelId="{55E1863F-49E0-4E96-91C4-F94F046DBBBD}">
      <dgm:prSet phldrT="[Текст]" phldr="1"/>
      <dgm:spPr/>
      <dgm:t>
        <a:bodyPr/>
        <a:lstStyle/>
        <a:p>
          <a:endParaRPr lang="ru-RU" dirty="0"/>
        </a:p>
      </dgm:t>
    </dgm:pt>
    <dgm:pt modelId="{5F3DCCF4-6E9D-41E1-8478-78B6D92E303F}" type="parTrans" cxnId="{D466DEB0-155E-4086-AF7E-59A536A451D3}">
      <dgm:prSet/>
      <dgm:spPr/>
      <dgm:t>
        <a:bodyPr/>
        <a:lstStyle/>
        <a:p>
          <a:endParaRPr lang="ru-RU"/>
        </a:p>
      </dgm:t>
    </dgm:pt>
    <dgm:pt modelId="{4927179D-9AC2-4AF8-AF80-A2423D4C644B}" type="sibTrans" cxnId="{D466DEB0-155E-4086-AF7E-59A536A451D3}">
      <dgm:prSet/>
      <dgm:spPr/>
      <dgm:t>
        <a:bodyPr/>
        <a:lstStyle/>
        <a:p>
          <a:endParaRPr lang="ru-RU"/>
        </a:p>
      </dgm:t>
    </dgm:pt>
    <dgm:pt modelId="{654334E0-17D4-4381-BA13-CDA13BE7B447}" type="pres">
      <dgm:prSet presAssocID="{CED4EBA8-5842-47E0-AB85-7EB71A9CF48C}" presName="compositeShape" presStyleCnt="0">
        <dgm:presLayoutVars>
          <dgm:dir/>
          <dgm:resizeHandles/>
        </dgm:presLayoutVars>
      </dgm:prSet>
      <dgm:spPr/>
    </dgm:pt>
    <dgm:pt modelId="{0811B096-119D-46BF-8232-BFBADB609302}" type="pres">
      <dgm:prSet presAssocID="{CED4EBA8-5842-47E0-AB85-7EB71A9CF48C}" presName="pyramid" presStyleLbl="node1" presStyleIdx="0" presStyleCnt="1"/>
      <dgm:spPr/>
    </dgm:pt>
    <dgm:pt modelId="{7C1EC85F-1EA7-42BD-8D64-AC6D19C02562}" type="pres">
      <dgm:prSet presAssocID="{CED4EBA8-5842-47E0-AB85-7EB71A9CF48C}" presName="theList" presStyleCnt="0"/>
      <dgm:spPr/>
    </dgm:pt>
    <dgm:pt modelId="{11F02FED-9DB6-4046-8C60-663529AC6FCE}" type="pres">
      <dgm:prSet presAssocID="{A82C753D-0122-4390-88FA-6F719A9F09BA}" presName="aNode" presStyleLbl="fgAcc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FDBE2E-0765-401F-BC17-BDDAE6CCFB1C}" type="pres">
      <dgm:prSet presAssocID="{A82C753D-0122-4390-88FA-6F719A9F09BA}" presName="aSpace" presStyleCnt="0"/>
      <dgm:spPr/>
    </dgm:pt>
    <dgm:pt modelId="{D4B5E754-C8C6-4D2E-B45C-BE412F1819EF}" type="pres">
      <dgm:prSet presAssocID="{86EB8B26-EF39-4B69-9ED9-0A4DCDA28B1D}" presName="aNode" presStyleLbl="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886C06-A0D2-49F4-B23F-C9C98BE83861}" type="pres">
      <dgm:prSet presAssocID="{86EB8B26-EF39-4B69-9ED9-0A4DCDA28B1D}" presName="aSpace" presStyleCnt="0"/>
      <dgm:spPr/>
    </dgm:pt>
    <dgm:pt modelId="{0E37E39B-0042-4FCA-B063-15B0A136E21F}" type="pres">
      <dgm:prSet presAssocID="{55E1863F-49E0-4E96-91C4-F94F046DBBBD}" presName="aNode" presStyleLbl="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E8EEF-600E-484F-9348-0D6FD2307B1E}" type="pres">
      <dgm:prSet presAssocID="{55E1863F-49E0-4E96-91C4-F94F046DBBBD}" presName="aSpace" presStyleCnt="0"/>
      <dgm:spPr/>
    </dgm:pt>
  </dgm:ptLst>
  <dgm:cxnLst>
    <dgm:cxn modelId="{0DB20877-0C25-4359-876C-51C388774043}" type="presOf" srcId="{55E1863F-49E0-4E96-91C4-F94F046DBBBD}" destId="{0E37E39B-0042-4FCA-B063-15B0A136E21F}" srcOrd="0" destOrd="0" presId="urn:microsoft.com/office/officeart/2005/8/layout/pyramid2"/>
    <dgm:cxn modelId="{D466DEB0-155E-4086-AF7E-59A536A451D3}" srcId="{CED4EBA8-5842-47E0-AB85-7EB71A9CF48C}" destId="{55E1863F-49E0-4E96-91C4-F94F046DBBBD}" srcOrd="2" destOrd="0" parTransId="{5F3DCCF4-6E9D-41E1-8478-78B6D92E303F}" sibTransId="{4927179D-9AC2-4AF8-AF80-A2423D4C644B}"/>
    <dgm:cxn modelId="{A7AB12D5-4100-43E8-ABF9-F53DF76A8CF0}" srcId="{CED4EBA8-5842-47E0-AB85-7EB71A9CF48C}" destId="{A82C753D-0122-4390-88FA-6F719A9F09BA}" srcOrd="0" destOrd="0" parTransId="{EEC4E1C4-90CB-49E3-B9B1-87DEAEEE3330}" sibTransId="{2D2F6327-F751-4B98-A8B0-30A7AACA4F95}"/>
    <dgm:cxn modelId="{C05023EF-3972-4A38-99CE-55AB7D5DE0C9}" type="presOf" srcId="{CED4EBA8-5842-47E0-AB85-7EB71A9CF48C}" destId="{654334E0-17D4-4381-BA13-CDA13BE7B447}" srcOrd="0" destOrd="0" presId="urn:microsoft.com/office/officeart/2005/8/layout/pyramid2"/>
    <dgm:cxn modelId="{519E0BDC-0773-41A9-9673-E5C50F5D8D19}" srcId="{CED4EBA8-5842-47E0-AB85-7EB71A9CF48C}" destId="{86EB8B26-EF39-4B69-9ED9-0A4DCDA28B1D}" srcOrd="1" destOrd="0" parTransId="{595406AC-4C21-43B4-8ADC-66E7F0CD491B}" sibTransId="{427A3A4C-FBE7-481D-A0C7-AE3B945A159A}"/>
    <dgm:cxn modelId="{6F414280-8D77-4EAE-BED8-766C36FBF4C8}" type="presOf" srcId="{86EB8B26-EF39-4B69-9ED9-0A4DCDA28B1D}" destId="{D4B5E754-C8C6-4D2E-B45C-BE412F1819EF}" srcOrd="0" destOrd="0" presId="urn:microsoft.com/office/officeart/2005/8/layout/pyramid2"/>
    <dgm:cxn modelId="{46D9C366-1E68-4FAA-BB50-12F44C0C457C}" type="presOf" srcId="{A82C753D-0122-4390-88FA-6F719A9F09BA}" destId="{11F02FED-9DB6-4046-8C60-663529AC6FCE}" srcOrd="0" destOrd="0" presId="urn:microsoft.com/office/officeart/2005/8/layout/pyramid2"/>
    <dgm:cxn modelId="{5A3EA259-5CC9-466D-8A4A-E94115FB6C66}" type="presParOf" srcId="{654334E0-17D4-4381-BA13-CDA13BE7B447}" destId="{0811B096-119D-46BF-8232-BFBADB609302}" srcOrd="0" destOrd="0" presId="urn:microsoft.com/office/officeart/2005/8/layout/pyramid2"/>
    <dgm:cxn modelId="{E173751C-3DDB-4C3E-A5F9-282A142EC7E3}" type="presParOf" srcId="{654334E0-17D4-4381-BA13-CDA13BE7B447}" destId="{7C1EC85F-1EA7-42BD-8D64-AC6D19C02562}" srcOrd="1" destOrd="0" presId="urn:microsoft.com/office/officeart/2005/8/layout/pyramid2"/>
    <dgm:cxn modelId="{9F53C8D8-AF16-4419-A4E5-AB2D4C7CF6CF}" type="presParOf" srcId="{7C1EC85F-1EA7-42BD-8D64-AC6D19C02562}" destId="{11F02FED-9DB6-4046-8C60-663529AC6FCE}" srcOrd="0" destOrd="0" presId="urn:microsoft.com/office/officeart/2005/8/layout/pyramid2"/>
    <dgm:cxn modelId="{E9A5AB33-5C1F-4EDC-9F3B-0DD1FA0A330C}" type="presParOf" srcId="{7C1EC85F-1EA7-42BD-8D64-AC6D19C02562}" destId="{0BFDBE2E-0765-401F-BC17-BDDAE6CCFB1C}" srcOrd="1" destOrd="0" presId="urn:microsoft.com/office/officeart/2005/8/layout/pyramid2"/>
    <dgm:cxn modelId="{64EF1BA8-943E-4CE9-89FE-9B4E5E2AE138}" type="presParOf" srcId="{7C1EC85F-1EA7-42BD-8D64-AC6D19C02562}" destId="{D4B5E754-C8C6-4D2E-B45C-BE412F1819EF}" srcOrd="2" destOrd="0" presId="urn:microsoft.com/office/officeart/2005/8/layout/pyramid2"/>
    <dgm:cxn modelId="{7B86EDEE-C37E-4B8B-9DA4-F0BA9EE8B522}" type="presParOf" srcId="{7C1EC85F-1EA7-42BD-8D64-AC6D19C02562}" destId="{C4886C06-A0D2-49F4-B23F-C9C98BE83861}" srcOrd="3" destOrd="0" presId="urn:microsoft.com/office/officeart/2005/8/layout/pyramid2"/>
    <dgm:cxn modelId="{86C7E6F3-980A-44DB-A7E9-00B349F4F543}" type="presParOf" srcId="{7C1EC85F-1EA7-42BD-8D64-AC6D19C02562}" destId="{0E37E39B-0042-4FCA-B063-15B0A136E21F}" srcOrd="4" destOrd="0" presId="urn:microsoft.com/office/officeart/2005/8/layout/pyramid2"/>
    <dgm:cxn modelId="{ECC9E03A-363D-4549-8003-93327B9E29BC}" type="presParOf" srcId="{7C1EC85F-1EA7-42BD-8D64-AC6D19C02562}" destId="{E28E8EEF-600E-484F-9348-0D6FD2307B1E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Смена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solidFill>
          <a:srgbClr val="0070C0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состава соучредителей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примерной тематики и (или) специализации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наименования (названия)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языка  (языков) распространения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solidFill>
          <a:srgbClr val="0070C0"/>
        </a:solidFill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территории распространения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Изменение формы и (или) вида</a:t>
          </a:r>
          <a:r>
            <a:rPr lang="ru-RU" sz="1400" b="1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i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периодического распространения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38" custLinFactNeighborY="-5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" custLinFactNeighborY="-53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 custLinFactNeighborX="1379" custLinFactNeighborY="-571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-145" custLinFactNeighborY="-100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A05E017-D430-4AD6-8AD1-FEDE6F39DD74}" type="presOf" srcId="{DC81ADF3-F69F-40A5-9994-1F61544B21FE}" destId="{C3E00CA8-54B6-4563-80F5-EAC9771EEFEC}" srcOrd="0" destOrd="0" presId="urn:microsoft.com/office/officeart/2005/8/layout/chevron2"/>
    <dgm:cxn modelId="{F3D048C4-3F99-4525-8E8D-EE61D153D2F0}" type="presOf" srcId="{24F5F3FD-5D6B-4F74-AFA7-F5562CE3335C}" destId="{C00C8259-E637-4ACE-9227-806B7DA1482E}" srcOrd="0" destOrd="0" presId="urn:microsoft.com/office/officeart/2005/8/layout/chevron2"/>
    <dgm:cxn modelId="{948ACD10-7A4E-43EC-8C83-A4D432434023}" type="presOf" srcId="{549A074C-26BF-4894-8525-B85043A56B51}" destId="{15ABE7B8-55E6-4DA8-A460-9057386043BC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1B8CF501-248B-4CEF-873F-D83E6B63A0DE}" type="presOf" srcId="{2A8CA288-4C9D-4B77-BA3D-3821D23FF163}" destId="{1B13C1E7-4CDD-499C-9A3F-C3A46D29226B}" srcOrd="0" destOrd="0" presId="urn:microsoft.com/office/officeart/2005/8/layout/chevron2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CB1FAF97-AB66-410B-BAA8-D93183071A4D}" type="presOf" srcId="{81848AC4-5F7F-4144-B5E8-CBF39F0A092E}" destId="{5143792E-31E3-4D33-AEED-211173ED5E55}" srcOrd="0" destOrd="0" presId="urn:microsoft.com/office/officeart/2005/8/layout/chevron2"/>
    <dgm:cxn modelId="{D3240384-3FD7-4DE7-AF9B-70B50316DD88}" type="presOf" srcId="{EDF94C0B-6A0C-452B-A0E6-DECEF59DDEED}" destId="{50198F71-1C49-4947-855E-030F5D3B5C9A}" srcOrd="0" destOrd="0" presId="urn:microsoft.com/office/officeart/2005/8/layout/chevron2"/>
    <dgm:cxn modelId="{12EB01C0-0268-40ED-A14B-78A13B6AB407}" type="presOf" srcId="{1946D900-678B-4D54-9614-FF3FC76EDA25}" destId="{23970DA8-2F4E-43DD-96D4-860FAC2FBE80}" srcOrd="0" destOrd="0" presId="urn:microsoft.com/office/officeart/2005/8/layout/chevron2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4F059A9C-C557-4244-8CF3-CE64B3A5AF13}" type="presOf" srcId="{9D5992A0-9654-47ED-9D7B-AF0B637AB6B5}" destId="{541A0BF4-386C-42AE-ABDB-09E059477EFB}" srcOrd="0" destOrd="0" presId="urn:microsoft.com/office/officeart/2005/8/layout/chevron2"/>
    <dgm:cxn modelId="{492823C2-377B-4A1A-9C07-E578C9F1CDE1}" type="presOf" srcId="{84F55F8E-59E6-4EE4-91AA-94E9298205A2}" destId="{F4D931C6-ED26-4338-9733-47F3878BC464}" srcOrd="0" destOrd="0" presId="urn:microsoft.com/office/officeart/2005/8/layout/chevron2"/>
    <dgm:cxn modelId="{8E35DF5C-B008-4850-95D8-150B74E55381}" type="presOf" srcId="{C2AFBEFD-C0F9-4B2E-A42F-25A9ED11B628}" destId="{B7612FB9-3A36-4BC9-95E0-423200AB9381}" srcOrd="0" destOrd="0" presId="urn:microsoft.com/office/officeart/2005/8/layout/chevron2"/>
    <dgm:cxn modelId="{13A1C87F-C85A-4DAE-9061-2056251F79AF}" type="presOf" srcId="{2BB6D781-1AE2-4AF6-918A-F2686B344325}" destId="{35862446-6A4D-4F9A-B375-2838520273BE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C80488E7-B433-4FED-A8A5-37EEBFEDA18A}" type="presOf" srcId="{2EDA4832-6DCE-48CF-94F4-4F3CA983A2DF}" destId="{67C52772-9E83-4BF9-B2FF-DFD9FB608A8A}" srcOrd="0" destOrd="0" presId="urn:microsoft.com/office/officeart/2005/8/layout/chevron2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91B35308-73D3-4833-A49E-81F108B5F565}" type="presOf" srcId="{D75753AF-8D4B-41FE-AEFF-1D66865F98B5}" destId="{3450E231-A0E3-450E-8415-0FAC13ED1C12}" srcOrd="0" destOrd="0" presId="urn:microsoft.com/office/officeart/2005/8/layout/chevron2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1C853B5E-88CE-40F9-BAA6-C88B9B250FD3}" type="presOf" srcId="{5382CB8F-77E7-4458-B707-C55ED7EA607F}" destId="{54E5D987-3156-4B96-B541-6C6BE42B49ED}" srcOrd="0" destOrd="0" presId="urn:microsoft.com/office/officeart/2005/8/layout/chevron2"/>
    <dgm:cxn modelId="{52CDB41D-23BE-4ECF-BF53-155EE4AB09A9}" type="presOf" srcId="{16707431-F6E1-451C-A003-7CF1E8DADDC1}" destId="{6547B879-EE68-4014-B1C3-5BD94E9409BB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F7D6AC9D-5EE2-4B15-8B1B-6C7EFC089A9A}" type="presParOf" srcId="{54E5D987-3156-4B96-B541-6C6BE42B49ED}" destId="{783CCFB4-1E1B-4B87-BFE8-BF1895D567CD}" srcOrd="0" destOrd="0" presId="urn:microsoft.com/office/officeart/2005/8/layout/chevron2"/>
    <dgm:cxn modelId="{CF40BF3E-4811-427D-8D28-9EA1982E3E69}" type="presParOf" srcId="{783CCFB4-1E1B-4B87-BFE8-BF1895D567CD}" destId="{B7612FB9-3A36-4BC9-95E0-423200AB9381}" srcOrd="0" destOrd="0" presId="urn:microsoft.com/office/officeart/2005/8/layout/chevron2"/>
    <dgm:cxn modelId="{FA9E11B7-903F-41E3-9309-60DCFD0A0509}" type="presParOf" srcId="{783CCFB4-1E1B-4B87-BFE8-BF1895D567CD}" destId="{5143792E-31E3-4D33-AEED-211173ED5E55}" srcOrd="1" destOrd="0" presId="urn:microsoft.com/office/officeart/2005/8/layout/chevron2"/>
    <dgm:cxn modelId="{4AE7D066-4428-4EAE-AE74-EA2CE4DBB719}" type="presParOf" srcId="{54E5D987-3156-4B96-B541-6C6BE42B49ED}" destId="{C4DFD54B-4838-4C17-8A47-C4FC50D9A168}" srcOrd="1" destOrd="0" presId="urn:microsoft.com/office/officeart/2005/8/layout/chevron2"/>
    <dgm:cxn modelId="{F56DFD62-4C6E-4C92-8248-9E45BE08E0C3}" type="presParOf" srcId="{54E5D987-3156-4B96-B541-6C6BE42B49ED}" destId="{EDB22828-E771-4E6A-AFAE-965A2E197D60}" srcOrd="2" destOrd="0" presId="urn:microsoft.com/office/officeart/2005/8/layout/chevron2"/>
    <dgm:cxn modelId="{0A4C52E5-03FB-4E29-B2AE-02BEEDEF41E7}" type="presParOf" srcId="{EDB22828-E771-4E6A-AFAE-965A2E197D60}" destId="{15ABE7B8-55E6-4DA8-A460-9057386043BC}" srcOrd="0" destOrd="0" presId="urn:microsoft.com/office/officeart/2005/8/layout/chevron2"/>
    <dgm:cxn modelId="{F4242043-BF1A-47DC-ABAC-8498FE8A0F82}" type="presParOf" srcId="{EDB22828-E771-4E6A-AFAE-965A2E197D60}" destId="{F4D931C6-ED26-4338-9733-47F3878BC464}" srcOrd="1" destOrd="0" presId="urn:microsoft.com/office/officeart/2005/8/layout/chevron2"/>
    <dgm:cxn modelId="{259C7179-4080-45F0-AF32-D47AEC525395}" type="presParOf" srcId="{54E5D987-3156-4B96-B541-6C6BE42B49ED}" destId="{FF36BDA3-78A0-4A97-8DB4-5CF76D4F44F5}" srcOrd="3" destOrd="0" presId="urn:microsoft.com/office/officeart/2005/8/layout/chevron2"/>
    <dgm:cxn modelId="{D21F25F0-F71A-411D-BD80-2EAAFDF9C75E}" type="presParOf" srcId="{54E5D987-3156-4B96-B541-6C6BE42B49ED}" destId="{30F994CF-10FA-4A0B-B20E-B532269DBE9D}" srcOrd="4" destOrd="0" presId="urn:microsoft.com/office/officeart/2005/8/layout/chevron2"/>
    <dgm:cxn modelId="{6C117829-96B0-495B-B17E-6594AB302CE1}" type="presParOf" srcId="{30F994CF-10FA-4A0B-B20E-B532269DBE9D}" destId="{C3E00CA8-54B6-4563-80F5-EAC9771EEFEC}" srcOrd="0" destOrd="0" presId="urn:microsoft.com/office/officeart/2005/8/layout/chevron2"/>
    <dgm:cxn modelId="{883B0356-B695-4A4E-A2A2-200F15A96679}" type="presParOf" srcId="{30F994CF-10FA-4A0B-B20E-B532269DBE9D}" destId="{35862446-6A4D-4F9A-B375-2838520273BE}" srcOrd="1" destOrd="0" presId="urn:microsoft.com/office/officeart/2005/8/layout/chevron2"/>
    <dgm:cxn modelId="{C947A36F-E2BA-43D2-BEF9-3637599E4D59}" type="presParOf" srcId="{54E5D987-3156-4B96-B541-6C6BE42B49ED}" destId="{3B87157E-9FDE-46DB-B539-B45361C1C2A4}" srcOrd="5" destOrd="0" presId="urn:microsoft.com/office/officeart/2005/8/layout/chevron2"/>
    <dgm:cxn modelId="{FEC1FF60-9170-47D0-9171-BD98741C8E02}" type="presParOf" srcId="{54E5D987-3156-4B96-B541-6C6BE42B49ED}" destId="{D0FAEE10-8A45-44FE-A0A1-0AACCB8D8CB8}" srcOrd="6" destOrd="0" presId="urn:microsoft.com/office/officeart/2005/8/layout/chevron2"/>
    <dgm:cxn modelId="{38471760-A8EC-4BAB-9F61-A2656B882E97}" type="presParOf" srcId="{D0FAEE10-8A45-44FE-A0A1-0AACCB8D8CB8}" destId="{6547B879-EE68-4014-B1C3-5BD94E9409BB}" srcOrd="0" destOrd="0" presId="urn:microsoft.com/office/officeart/2005/8/layout/chevron2"/>
    <dgm:cxn modelId="{A16DA163-79D2-43CF-8FE8-E991ADF41A02}" type="presParOf" srcId="{D0FAEE10-8A45-44FE-A0A1-0AACCB8D8CB8}" destId="{1B13C1E7-4CDD-499C-9A3F-C3A46D29226B}" srcOrd="1" destOrd="0" presId="urn:microsoft.com/office/officeart/2005/8/layout/chevron2"/>
    <dgm:cxn modelId="{5A20E627-83DA-4C21-9D4E-A99746C58436}" type="presParOf" srcId="{54E5D987-3156-4B96-B541-6C6BE42B49ED}" destId="{F992D2F3-EDC9-43E0-8A2A-9E6342A4B03B}" srcOrd="7" destOrd="0" presId="urn:microsoft.com/office/officeart/2005/8/layout/chevron2"/>
    <dgm:cxn modelId="{80B0CCAA-B5FF-4E2E-9ADB-C42D44DF6E75}" type="presParOf" srcId="{54E5D987-3156-4B96-B541-6C6BE42B49ED}" destId="{5EEBC74D-E301-4909-96A4-CA505C431699}" srcOrd="8" destOrd="0" presId="urn:microsoft.com/office/officeart/2005/8/layout/chevron2"/>
    <dgm:cxn modelId="{C2454A8D-A34E-44AF-BEAD-BFB6CD909187}" type="presParOf" srcId="{5EEBC74D-E301-4909-96A4-CA505C431699}" destId="{67C52772-9E83-4BF9-B2FF-DFD9FB608A8A}" srcOrd="0" destOrd="0" presId="urn:microsoft.com/office/officeart/2005/8/layout/chevron2"/>
    <dgm:cxn modelId="{21613933-A70E-4EE0-BBF7-A5423C4D9480}" type="presParOf" srcId="{5EEBC74D-E301-4909-96A4-CA505C431699}" destId="{541A0BF4-386C-42AE-ABDB-09E059477EFB}" srcOrd="1" destOrd="0" presId="urn:microsoft.com/office/officeart/2005/8/layout/chevron2"/>
    <dgm:cxn modelId="{A11F1A44-BB20-4F08-B1BD-600CB14CD538}" type="presParOf" srcId="{54E5D987-3156-4B96-B541-6C6BE42B49ED}" destId="{F946BF8C-8046-496A-83F3-02B7EB165F87}" srcOrd="9" destOrd="0" presId="urn:microsoft.com/office/officeart/2005/8/layout/chevron2"/>
    <dgm:cxn modelId="{856FBCDB-E0BB-41FB-B44D-E46EBC4E65E4}" type="presParOf" srcId="{54E5D987-3156-4B96-B541-6C6BE42B49ED}" destId="{59F180B8-A442-47D6-B291-9466367480A5}" srcOrd="10" destOrd="0" presId="urn:microsoft.com/office/officeart/2005/8/layout/chevron2"/>
    <dgm:cxn modelId="{D05E7B68-E2C4-4C57-A0E6-3198375B075E}" type="presParOf" srcId="{59F180B8-A442-47D6-B291-9466367480A5}" destId="{3450E231-A0E3-450E-8415-0FAC13ED1C12}" srcOrd="0" destOrd="0" presId="urn:microsoft.com/office/officeart/2005/8/layout/chevron2"/>
    <dgm:cxn modelId="{11BF5DD8-C561-4004-A0BD-BFFC618A3B1C}" type="presParOf" srcId="{59F180B8-A442-47D6-B291-9466367480A5}" destId="{C00C8259-E637-4ACE-9227-806B7DA1482E}" srcOrd="1" destOrd="0" presId="urn:microsoft.com/office/officeart/2005/8/layout/chevron2"/>
    <dgm:cxn modelId="{BBEBA505-0770-4D5A-89E1-508112D0FFF7}" type="presParOf" srcId="{54E5D987-3156-4B96-B541-6C6BE42B49ED}" destId="{2BCBD29F-CE1B-444A-A865-D9DB134D0043}" srcOrd="11" destOrd="0" presId="urn:microsoft.com/office/officeart/2005/8/layout/chevron2"/>
    <dgm:cxn modelId="{AA93A369-13C7-4A70-B443-7B41EE1A9222}" type="presParOf" srcId="{54E5D987-3156-4B96-B541-6C6BE42B49ED}" destId="{53512145-1C32-4213-9D5B-ABFA69A4BE40}" srcOrd="12" destOrd="0" presId="urn:microsoft.com/office/officeart/2005/8/layout/chevron2"/>
    <dgm:cxn modelId="{3975E3FC-2185-40DA-9C19-3272C99BC6F1}" type="presParOf" srcId="{53512145-1C32-4213-9D5B-ABFA69A4BE40}" destId="{50198F71-1C49-4947-855E-030F5D3B5C9A}" srcOrd="0" destOrd="0" presId="urn:microsoft.com/office/officeart/2005/8/layout/chevron2"/>
    <dgm:cxn modelId="{35FC6133-4C14-4329-8C46-44FEE600F675}" type="presParOf" srcId="{53512145-1C32-4213-9D5B-ABFA69A4BE40}" destId="{23970DA8-2F4E-43DD-96D4-860FAC2FBE80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BD8C357-997A-4CDA-8864-00BE00F0169B}" type="doc">
      <dgm:prSet loTypeId="urn:microsoft.com/office/officeart/2005/8/layout/pyramid2" loCatId="pyramid" qsTypeId="urn:microsoft.com/office/officeart/2005/8/quickstyle/simple1#3" qsCatId="simple" csTypeId="urn:microsoft.com/office/officeart/2005/8/colors/accent1_2#3" csCatId="accent1" phldr="1"/>
      <dgm:spPr/>
    </dgm:pt>
    <dgm:pt modelId="{1FDD524F-844F-4C5B-93F0-A5E7097CFE84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заявление подано с нарушением требований части третьей статьи 8 или части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первой статьи 10 Закона Российской Федерации «О средствах массовой</a:t>
          </a:r>
          <a:b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</a:br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информации»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81F0A088-8D6F-4A8A-9471-99E4B4862861}" type="parTrans" cxnId="{EE3532C2-258F-4201-BB7C-019ACB5A7960}">
      <dgm:prSet/>
      <dgm:spPr/>
      <dgm:t>
        <a:bodyPr/>
        <a:lstStyle/>
        <a:p>
          <a:endParaRPr lang="ru-RU"/>
        </a:p>
      </dgm:t>
    </dgm:pt>
    <dgm:pt modelId="{1535D6E3-7D53-4B48-BD21-B961E54A7DBA}" type="sibTrans" cxnId="{EE3532C2-258F-4201-BB7C-019ACB5A7960}">
      <dgm:prSet/>
      <dgm:spPr/>
      <dgm:t>
        <a:bodyPr/>
        <a:lstStyle/>
        <a:p>
          <a:endParaRPr lang="ru-RU"/>
        </a:p>
      </dgm:t>
    </dgm:pt>
    <dgm:pt modelId="{7B5FB6E6-2A45-4175-801D-A8B505081179}">
      <dgm:prSet custT="1"/>
      <dgm:spPr>
        <a:ln>
          <a:solidFill>
            <a:srgbClr val="0070C0"/>
          </a:solidFill>
        </a:ln>
      </dgm:spPr>
      <dgm:t>
        <a:bodyPr/>
        <a:lstStyle/>
        <a:p>
          <a:pPr rtl="0"/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rPr>
            <a:t>з</a:t>
          </a: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аявление от имени учредителя подано лицом, не имеющим на то</a:t>
          </a:r>
          <a:b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</a:br>
          <a:r>
            <a:rPr kumimoji="0" lang="ru-RU" sz="12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rPr>
            <a:t>полномочий</a:t>
          </a:r>
          <a:endParaRPr kumimoji="0" lang="ru-RU" sz="1200" b="0" i="0" u="none" strike="noStrike" cap="none" normalizeH="0" baseline="0" dirty="0" smtClean="0">
            <a:ln>
              <a:noFill/>
            </a:ln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060673C9-A2C7-4D7A-914C-3631B3238D6F}" type="parTrans" cxnId="{B95A84B6-84AF-45B7-BF8E-069BA06866DF}">
      <dgm:prSet/>
      <dgm:spPr/>
      <dgm:t>
        <a:bodyPr/>
        <a:lstStyle/>
        <a:p>
          <a:endParaRPr lang="ru-RU"/>
        </a:p>
      </dgm:t>
    </dgm:pt>
    <dgm:pt modelId="{CDF63925-09F0-4F99-BCEA-C60467D5C79E}" type="sibTrans" cxnId="{B95A84B6-84AF-45B7-BF8E-069BA06866DF}">
      <dgm:prSet/>
      <dgm:spPr/>
      <dgm:t>
        <a:bodyPr/>
        <a:lstStyle/>
        <a:p>
          <a:endParaRPr lang="ru-RU"/>
        </a:p>
      </dgm:t>
    </dgm:pt>
    <dgm:pt modelId="{23AC435E-CFCE-4697-9E37-5427B5BBCB03}">
      <dgm:prSet custT="1"/>
      <dgm:spPr>
        <a:ln>
          <a:solidFill>
            <a:srgbClr val="0070C0"/>
          </a:solidFill>
        </a:ln>
      </dgm:spPr>
      <dgm:t>
        <a:bodyPr/>
        <a:lstStyle/>
        <a:p>
          <a:r>
            <a:rPr lang="ru-RU" sz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rPr>
            <a:t>не уплачена государственная пошлина</a:t>
          </a:r>
          <a:endParaRPr lang="ru-RU" sz="120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543F8C39-3C0B-4F1E-8D4F-6476A16B5307}" type="parTrans" cxnId="{010E822E-B097-4F59-9E8B-58B3709CE04D}">
      <dgm:prSet/>
      <dgm:spPr/>
      <dgm:t>
        <a:bodyPr/>
        <a:lstStyle/>
        <a:p>
          <a:endParaRPr lang="ru-RU"/>
        </a:p>
      </dgm:t>
    </dgm:pt>
    <dgm:pt modelId="{849517C2-D91E-4316-9F1C-2031E0313FF3}" type="sibTrans" cxnId="{010E822E-B097-4F59-9E8B-58B3709CE04D}">
      <dgm:prSet/>
      <dgm:spPr/>
      <dgm:t>
        <a:bodyPr/>
        <a:lstStyle/>
        <a:p>
          <a:endParaRPr lang="ru-RU"/>
        </a:p>
      </dgm:t>
    </dgm:pt>
    <dgm:pt modelId="{3680D97E-5A56-426A-907F-09BB94F06624}" type="pres">
      <dgm:prSet presAssocID="{7BD8C357-997A-4CDA-8864-00BE00F0169B}" presName="compositeShape" presStyleCnt="0">
        <dgm:presLayoutVars>
          <dgm:dir/>
          <dgm:resizeHandles/>
        </dgm:presLayoutVars>
      </dgm:prSet>
      <dgm:spPr/>
    </dgm:pt>
    <dgm:pt modelId="{274A237B-3523-4822-BEB7-961218401C1F}" type="pres">
      <dgm:prSet presAssocID="{7BD8C357-997A-4CDA-8864-00BE00F0169B}" presName="pyramid" presStyleLbl="node1" presStyleIdx="0" presStyleCnt="1" custScaleX="78738" custLinFactNeighborX="-971" custLinFactNeighborY="5704"/>
      <dgm:spPr>
        <a:solidFill>
          <a:srgbClr val="3399FF"/>
        </a:solidFill>
      </dgm:spPr>
    </dgm:pt>
    <dgm:pt modelId="{E5E33CFD-74F4-4DD9-BCDF-BC0A7DF95EF7}" type="pres">
      <dgm:prSet presAssocID="{7BD8C357-997A-4CDA-8864-00BE00F0169B}" presName="theList" presStyleCnt="0"/>
      <dgm:spPr/>
    </dgm:pt>
    <dgm:pt modelId="{300DE38B-984D-4619-8079-64BD4395B269}" type="pres">
      <dgm:prSet presAssocID="{1FDD524F-844F-4C5B-93F0-A5E7097CFE84}" presName="aNode" presStyleLbl="fgAcc1" presStyleIdx="0" presStyleCnt="3" custScaleX="108142" custScaleY="282375" custLinFactNeighborX="3119" custLinFactNeighborY="-534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39706C-57EF-4307-8585-F063E6388A91}" type="pres">
      <dgm:prSet presAssocID="{1FDD524F-844F-4C5B-93F0-A5E7097CFE84}" presName="aSpace" presStyleCnt="0"/>
      <dgm:spPr/>
    </dgm:pt>
    <dgm:pt modelId="{D61598E8-50C8-496A-85A9-85AD82F7009B}" type="pres">
      <dgm:prSet presAssocID="{7B5FB6E6-2A45-4175-801D-A8B505081179}" presName="aNode" presStyleLbl="fgAcc1" presStyleIdx="1" presStyleCnt="3" custScaleX="109707" custScaleY="257992" custLinFactNeighborX="3312" custLinFactNeighborY="224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23632-3125-4916-8EF7-A0022A0FC40F}" type="pres">
      <dgm:prSet presAssocID="{7B5FB6E6-2A45-4175-801D-A8B505081179}" presName="aSpace" presStyleCnt="0"/>
      <dgm:spPr/>
    </dgm:pt>
    <dgm:pt modelId="{A470DCC6-DE5A-453E-A478-6569E67BA534}" type="pres">
      <dgm:prSet presAssocID="{23AC435E-CFCE-4697-9E37-5427B5BBCB03}" presName="aNode" presStyleLbl="fgAcc1" presStyleIdx="2" presStyleCnt="3" custScaleX="111587" custScaleY="293007" custLinFactNeighborX="2356" custLinFactNeighborY="95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B2C2F1-E004-48E4-AA46-B644AF90072C}" type="pres">
      <dgm:prSet presAssocID="{23AC435E-CFCE-4697-9E37-5427B5BBCB03}" presName="aSpace" presStyleCnt="0"/>
      <dgm:spPr/>
    </dgm:pt>
  </dgm:ptLst>
  <dgm:cxnLst>
    <dgm:cxn modelId="{EE3532C2-258F-4201-BB7C-019ACB5A7960}" srcId="{7BD8C357-997A-4CDA-8864-00BE00F0169B}" destId="{1FDD524F-844F-4C5B-93F0-A5E7097CFE84}" srcOrd="0" destOrd="0" parTransId="{81F0A088-8D6F-4A8A-9471-99E4B4862861}" sibTransId="{1535D6E3-7D53-4B48-BD21-B961E54A7DBA}"/>
    <dgm:cxn modelId="{4068CB2A-985F-4B32-9BEA-3A345F0C612B}" type="presOf" srcId="{23AC435E-CFCE-4697-9E37-5427B5BBCB03}" destId="{A470DCC6-DE5A-453E-A478-6569E67BA534}" srcOrd="0" destOrd="0" presId="urn:microsoft.com/office/officeart/2005/8/layout/pyramid2"/>
    <dgm:cxn modelId="{40379085-28A9-48C4-BE7A-20CF2B90642E}" type="presOf" srcId="{1FDD524F-844F-4C5B-93F0-A5E7097CFE84}" destId="{300DE38B-984D-4619-8079-64BD4395B269}" srcOrd="0" destOrd="0" presId="urn:microsoft.com/office/officeart/2005/8/layout/pyramid2"/>
    <dgm:cxn modelId="{B95A84B6-84AF-45B7-BF8E-069BA06866DF}" srcId="{7BD8C357-997A-4CDA-8864-00BE00F0169B}" destId="{7B5FB6E6-2A45-4175-801D-A8B505081179}" srcOrd="1" destOrd="0" parTransId="{060673C9-A2C7-4D7A-914C-3631B3238D6F}" sibTransId="{CDF63925-09F0-4F99-BCEA-C60467D5C79E}"/>
    <dgm:cxn modelId="{010E822E-B097-4F59-9E8B-58B3709CE04D}" srcId="{7BD8C357-997A-4CDA-8864-00BE00F0169B}" destId="{23AC435E-CFCE-4697-9E37-5427B5BBCB03}" srcOrd="2" destOrd="0" parTransId="{543F8C39-3C0B-4F1E-8D4F-6476A16B5307}" sibTransId="{849517C2-D91E-4316-9F1C-2031E0313FF3}"/>
    <dgm:cxn modelId="{1316E9D6-6811-4098-9E29-D0D659CB3A8D}" type="presOf" srcId="{7BD8C357-997A-4CDA-8864-00BE00F0169B}" destId="{3680D97E-5A56-426A-907F-09BB94F06624}" srcOrd="0" destOrd="0" presId="urn:microsoft.com/office/officeart/2005/8/layout/pyramid2"/>
    <dgm:cxn modelId="{EA25BAED-A94C-49F9-9311-C4E2574E70D5}" type="presOf" srcId="{7B5FB6E6-2A45-4175-801D-A8B505081179}" destId="{D61598E8-50C8-496A-85A9-85AD82F7009B}" srcOrd="0" destOrd="0" presId="urn:microsoft.com/office/officeart/2005/8/layout/pyramid2"/>
    <dgm:cxn modelId="{3B35C86D-3005-42D3-A909-459200B5A954}" type="presParOf" srcId="{3680D97E-5A56-426A-907F-09BB94F06624}" destId="{274A237B-3523-4822-BEB7-961218401C1F}" srcOrd="0" destOrd="0" presId="urn:microsoft.com/office/officeart/2005/8/layout/pyramid2"/>
    <dgm:cxn modelId="{B9FA955C-EB39-46C1-B1C9-CA6C016C433E}" type="presParOf" srcId="{3680D97E-5A56-426A-907F-09BB94F06624}" destId="{E5E33CFD-74F4-4DD9-BCDF-BC0A7DF95EF7}" srcOrd="1" destOrd="0" presId="urn:microsoft.com/office/officeart/2005/8/layout/pyramid2"/>
    <dgm:cxn modelId="{92AB904F-5154-4E43-9781-FFE0726A4FB8}" type="presParOf" srcId="{E5E33CFD-74F4-4DD9-BCDF-BC0A7DF95EF7}" destId="{300DE38B-984D-4619-8079-64BD4395B269}" srcOrd="0" destOrd="0" presId="urn:microsoft.com/office/officeart/2005/8/layout/pyramid2"/>
    <dgm:cxn modelId="{D7672905-69C3-4DD2-BD4E-098E22AA3A5F}" type="presParOf" srcId="{E5E33CFD-74F4-4DD9-BCDF-BC0A7DF95EF7}" destId="{A539706C-57EF-4307-8585-F063E6388A91}" srcOrd="1" destOrd="0" presId="urn:microsoft.com/office/officeart/2005/8/layout/pyramid2"/>
    <dgm:cxn modelId="{3A498042-8639-450A-802A-DABE80DF0854}" type="presParOf" srcId="{E5E33CFD-74F4-4DD9-BCDF-BC0A7DF95EF7}" destId="{D61598E8-50C8-496A-85A9-85AD82F7009B}" srcOrd="2" destOrd="0" presId="urn:microsoft.com/office/officeart/2005/8/layout/pyramid2"/>
    <dgm:cxn modelId="{8CCB3EDB-1984-4C8C-BB44-91661048AB8B}" type="presParOf" srcId="{E5E33CFD-74F4-4DD9-BCDF-BC0A7DF95EF7}" destId="{38223632-3125-4916-8EF7-A0022A0FC40F}" srcOrd="3" destOrd="0" presId="urn:microsoft.com/office/officeart/2005/8/layout/pyramid2"/>
    <dgm:cxn modelId="{0281B2F0-880E-43BB-8E80-4B26DC54713A}" type="presParOf" srcId="{E5E33CFD-74F4-4DD9-BCDF-BC0A7DF95EF7}" destId="{A470DCC6-DE5A-453E-A478-6569E67BA534}" srcOrd="4" destOrd="0" presId="urn:microsoft.com/office/officeart/2005/8/layout/pyramid2"/>
    <dgm:cxn modelId="{AB5030E8-A8AD-4F8E-B057-11687441B68F}" type="presParOf" srcId="{E5E33CFD-74F4-4DD9-BCDF-BC0A7DF95EF7}" destId="{A6B2C2F1-E004-48E4-AA46-B644AF90072C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382CB8F-77E7-4458-B707-C55ED7EA607F}" type="doc">
      <dgm:prSet loTypeId="urn:microsoft.com/office/officeart/2005/8/layout/chevron2" loCatId="list" qsTypeId="urn:microsoft.com/office/officeart/2005/8/quickstyle/simple1#4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81848AC4-5F7F-4144-B5E8-CBF39F0A092E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>
            <a:lnSpc>
              <a:spcPct val="100000"/>
            </a:lnSpc>
          </a:pPr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учредителя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21D62DCC-D754-46B8-B59C-F375BE8957EE}" type="parTrans" cxnId="{3D7317E5-1C6A-4A94-8CD4-199238440C19}">
      <dgm:prSet/>
      <dgm:spPr/>
      <dgm:t>
        <a:bodyPr/>
        <a:lstStyle/>
        <a:p>
          <a:endParaRPr lang="ru-RU"/>
        </a:p>
      </dgm:t>
    </dgm:pt>
    <dgm:pt modelId="{27A3F510-074F-4FEC-A78E-15F6F2AB23BC}" type="sibTrans" cxnId="{3D7317E5-1C6A-4A94-8CD4-199238440C19}">
      <dgm:prSet/>
      <dgm:spPr/>
      <dgm:t>
        <a:bodyPr/>
        <a:lstStyle/>
        <a:p>
          <a:endParaRPr lang="ru-RU"/>
        </a:p>
      </dgm:t>
    </dgm:pt>
    <dgm:pt modelId="{549A074C-26BF-4894-8525-B85043A56B51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2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75A6F3D-8C32-438E-B351-AA1CE8D32DD5}" type="parTrans" cxnId="{57933CF9-31E9-418C-AAE2-07E6E0346D2C}">
      <dgm:prSet/>
      <dgm:spPr/>
      <dgm:t>
        <a:bodyPr/>
        <a:lstStyle/>
        <a:p>
          <a:endParaRPr lang="ru-RU"/>
        </a:p>
      </dgm:t>
    </dgm:pt>
    <dgm:pt modelId="{7BFB2C8F-86B6-4FF9-B0ED-52118D1B00C7}" type="sibTrans" cxnId="{57933CF9-31E9-418C-AAE2-07E6E0346D2C}">
      <dgm:prSet/>
      <dgm:spPr/>
      <dgm:t>
        <a:bodyPr/>
        <a:lstStyle/>
        <a:p>
          <a:endParaRPr lang="ru-RU"/>
        </a:p>
      </dgm:t>
    </dgm:pt>
    <dgm:pt modelId="{84F55F8E-59E6-4EE4-91AA-94E9298205A2}">
      <dgm:prSet phldrT="[Текст]" custT="1"/>
      <dgm:spPr>
        <a:solidFill>
          <a:schemeClr val="bg1"/>
        </a:solidFill>
      </dgm:spPr>
      <dgm:t>
        <a:bodyPr/>
        <a:lstStyle/>
        <a:p>
          <a:pPr algn="l"/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места нахождения  редакции</a:t>
          </a:r>
          <a:endParaRPr lang="ru-RU" sz="1400" b="0" i="0" dirty="0">
            <a:solidFill>
              <a:srgbClr val="0070C0"/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D59C34FD-B8A0-4AA7-BC48-0940F2E06F32}" type="parTrans" cxnId="{77BE3579-5C74-415E-B4C9-D7CE8A59DF3D}">
      <dgm:prSet/>
      <dgm:spPr/>
      <dgm:t>
        <a:bodyPr/>
        <a:lstStyle/>
        <a:p>
          <a:endParaRPr lang="ru-RU"/>
        </a:p>
      </dgm:t>
    </dgm:pt>
    <dgm:pt modelId="{E246A9F8-B6E6-44FE-B23E-9BC0B0FFB9D8}" type="sibTrans" cxnId="{77BE3579-5C74-415E-B4C9-D7CE8A59DF3D}">
      <dgm:prSet/>
      <dgm:spPr/>
      <dgm:t>
        <a:bodyPr/>
        <a:lstStyle/>
        <a:p>
          <a:endParaRPr lang="ru-RU"/>
        </a:p>
      </dgm:t>
    </dgm:pt>
    <dgm:pt modelId="{2EDA4832-6DCE-48CF-94F4-4F3CA983A2DF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5</a:t>
          </a:r>
          <a:endParaRPr lang="ru-RU" sz="1600" b="1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C7E1206F-F253-4897-ACF0-5FEA10E25B3E}" type="parTrans" cxnId="{F2EBA491-C28B-4B87-B292-2E871A4A2FB0}">
      <dgm:prSet/>
      <dgm:spPr/>
      <dgm:t>
        <a:bodyPr/>
        <a:lstStyle/>
        <a:p>
          <a:endParaRPr lang="ru-RU"/>
        </a:p>
      </dgm:t>
    </dgm:pt>
    <dgm:pt modelId="{18C834FB-3DA2-4151-9009-1AF3D75F36B7}" type="sibTrans" cxnId="{F2EBA491-C28B-4B87-B292-2E871A4A2FB0}">
      <dgm:prSet/>
      <dgm:spPr/>
      <dgm:t>
        <a:bodyPr/>
        <a:lstStyle/>
        <a:p>
          <a:endParaRPr lang="ru-RU"/>
        </a:p>
      </dgm:t>
    </dgm:pt>
    <dgm:pt modelId="{C2AFBEFD-C0F9-4B2E-A42F-25A9ED11B628}">
      <dgm:prSet phldrT="[Текст]"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75431A-5D55-4587-B2A4-1623BF1A267E}" type="sibTrans" cxnId="{DBBCAC79-7E8B-4E93-A25A-386344375DE4}">
      <dgm:prSet/>
      <dgm:spPr/>
      <dgm:t>
        <a:bodyPr/>
        <a:lstStyle/>
        <a:p>
          <a:endParaRPr lang="ru-RU"/>
        </a:p>
      </dgm:t>
    </dgm:pt>
    <dgm:pt modelId="{C943AE0A-B738-4BCF-A884-E712863A9C9B}" type="parTrans" cxnId="{DBBCAC79-7E8B-4E93-A25A-386344375DE4}">
      <dgm:prSet/>
      <dgm:spPr/>
      <dgm:t>
        <a:bodyPr/>
        <a:lstStyle/>
        <a:p>
          <a:endParaRPr lang="ru-RU"/>
        </a:p>
      </dgm:t>
    </dgm:pt>
    <dgm:pt modelId="{9D5992A0-9654-47ED-9D7B-AF0B637AB6B5}">
      <dgm:prSet phldrT="[Текст]" custT="1"/>
      <dgm:spPr>
        <a:solidFill>
          <a:schemeClr val="bg1"/>
        </a:solidFill>
        <a:ln>
          <a:solidFill>
            <a:srgbClr val="0070C0"/>
          </a:solidFill>
        </a:ln>
      </dgm:spPr>
      <dgm:t>
        <a:bodyPr/>
        <a:lstStyle/>
        <a:p>
          <a:pPr algn="l"/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прекращении деятельности СМИ</a:t>
          </a:r>
          <a:endParaRPr lang="ru-RU" sz="1400" b="0" i="0" dirty="0">
            <a:solidFill>
              <a:srgbClr val="0070C0"/>
            </a:solidFill>
            <a:latin typeface="Times New Roman" pitchFamily="18" charset="0"/>
            <a:cs typeface="Times New Roman" pitchFamily="18" charset="0"/>
          </a:endParaRPr>
        </a:p>
      </dgm:t>
    </dgm:pt>
    <dgm:pt modelId="{F3F34261-A8D8-4B94-AF1F-822D30AC9932}" type="sibTrans" cxnId="{19034F84-1EE1-4CFD-8EDA-6D61AF7B5297}">
      <dgm:prSet/>
      <dgm:spPr/>
      <dgm:t>
        <a:bodyPr/>
        <a:lstStyle/>
        <a:p>
          <a:endParaRPr lang="ru-RU"/>
        </a:p>
      </dgm:t>
    </dgm:pt>
    <dgm:pt modelId="{75CE5497-A676-4788-8444-1C4F685E3D69}" type="parTrans" cxnId="{19034F84-1EE1-4CFD-8EDA-6D61AF7B5297}">
      <dgm:prSet/>
      <dgm:spPr/>
      <dgm:t>
        <a:bodyPr/>
        <a:lstStyle/>
        <a:p>
          <a:endParaRPr lang="ru-RU"/>
        </a:p>
      </dgm:t>
    </dgm:pt>
    <dgm:pt modelId="{DC81ADF3-F69F-40A5-9994-1F61544B21FE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3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344390B-8C60-4FEB-91DC-7C73582C2BE6}" type="parTrans" cxnId="{1F2A2611-2C3E-4327-8F97-8F50596941CD}">
      <dgm:prSet/>
      <dgm:spPr/>
      <dgm:t>
        <a:bodyPr/>
        <a:lstStyle/>
        <a:p>
          <a:endParaRPr lang="ru-RU"/>
        </a:p>
      </dgm:t>
    </dgm:pt>
    <dgm:pt modelId="{A8900D28-8258-4108-9993-AE1F1CFBE34B}" type="sibTrans" cxnId="{1F2A2611-2C3E-4327-8F97-8F50596941CD}">
      <dgm:prSet/>
      <dgm:spPr/>
      <dgm:t>
        <a:bodyPr/>
        <a:lstStyle/>
        <a:p>
          <a:endParaRPr lang="ru-RU"/>
        </a:p>
      </dgm:t>
    </dgm:pt>
    <dgm:pt modelId="{2BB6D781-1AE2-4AF6-918A-F2686B344325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периодичности выпуска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1262DB-BBEC-43DC-BE0D-8C43732E2194}" type="parTrans" cxnId="{801F695C-1457-4624-933E-A585D2C7CA6C}">
      <dgm:prSet/>
      <dgm:spPr/>
      <dgm:t>
        <a:bodyPr/>
        <a:lstStyle/>
        <a:p>
          <a:endParaRPr lang="ru-RU"/>
        </a:p>
      </dgm:t>
    </dgm:pt>
    <dgm:pt modelId="{04185876-482F-4204-BC7C-ED07F3CD51E1}" type="sibTrans" cxnId="{801F695C-1457-4624-933E-A585D2C7CA6C}">
      <dgm:prSet/>
      <dgm:spPr/>
      <dgm:t>
        <a:bodyPr/>
        <a:lstStyle/>
        <a:p>
          <a:endParaRPr lang="ru-RU"/>
        </a:p>
      </dgm:t>
    </dgm:pt>
    <dgm:pt modelId="{16707431-F6E1-451C-A003-7CF1E8DADDC1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4</a:t>
          </a:r>
          <a:endParaRPr lang="ru-RU" sz="1600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C0BD7E3-9FC8-443F-BF3C-44A1D45CCD98}" type="parTrans" cxnId="{C8B920CE-43B1-4EA0-B39D-7789450600B3}">
      <dgm:prSet/>
      <dgm:spPr/>
      <dgm:t>
        <a:bodyPr/>
        <a:lstStyle/>
        <a:p>
          <a:endParaRPr lang="ru-RU"/>
        </a:p>
      </dgm:t>
    </dgm:pt>
    <dgm:pt modelId="{0EC27EE5-7AC2-4288-A99C-2710AD0AD74D}" type="sibTrans" cxnId="{C8B920CE-43B1-4EA0-B39D-7789450600B3}">
      <dgm:prSet/>
      <dgm:spPr/>
      <dgm:t>
        <a:bodyPr/>
        <a:lstStyle/>
        <a:p>
          <a:endParaRPr lang="ru-RU"/>
        </a:p>
      </dgm:t>
    </dgm:pt>
    <dgm:pt modelId="{2A8CA288-4C9D-4B77-BA3D-3821D23FF163}">
      <dgm:prSet custT="1"/>
      <dgm:spPr>
        <a:solidFill>
          <a:schemeClr val="bg1"/>
        </a:solidFill>
      </dgm:spPr>
      <dgm:t>
        <a:bodyPr/>
        <a:lstStyle/>
        <a:p>
          <a:r>
            <a:rPr lang="ru-RU" sz="1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изменения максимального объёма СМИ</a:t>
          </a:r>
          <a:endParaRPr lang="ru-RU" sz="1400" b="0" i="0" dirty="0">
            <a:solidFill>
              <a:srgbClr val="0070C0"/>
            </a:solidFill>
            <a:effectLst/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D4F8E44-F99A-4E62-B930-F984CBDFBEA7}" type="parTrans" cxnId="{FDB68E6E-3BA1-4CE7-AB65-1490DD59A55A}">
      <dgm:prSet/>
      <dgm:spPr/>
      <dgm:t>
        <a:bodyPr/>
        <a:lstStyle/>
        <a:p>
          <a:endParaRPr lang="ru-RU"/>
        </a:p>
      </dgm:t>
    </dgm:pt>
    <dgm:pt modelId="{1265E517-4C1B-4F9F-9E6C-72F56D05BDFC}" type="sibTrans" cxnId="{FDB68E6E-3BA1-4CE7-AB65-1490DD59A55A}">
      <dgm:prSet/>
      <dgm:spPr/>
      <dgm:t>
        <a:bodyPr/>
        <a:lstStyle/>
        <a:p>
          <a:endParaRPr lang="ru-RU"/>
        </a:p>
      </dgm:t>
    </dgm:pt>
    <dgm:pt modelId="{D75753AF-8D4B-41FE-AEFF-1D66865F98B5}">
      <dgm:prSet custT="1"/>
      <dgm:spPr>
        <a:ln>
          <a:solidFill>
            <a:srgbClr val="002060"/>
          </a:solidFill>
        </a:ln>
      </dgm:spPr>
      <dgm:t>
        <a:bodyPr/>
        <a:lstStyle/>
        <a:p>
          <a:pPr algn="ctr"/>
          <a:r>
            <a:rPr lang="ru-RU" sz="1600" b="1" dirty="0" smtClean="0">
              <a:solidFill>
                <a:srgbClr val="002060"/>
              </a:solidFill>
            </a:rPr>
            <a:t>6</a:t>
          </a:r>
          <a:endParaRPr lang="ru-RU" sz="1600" b="1" dirty="0">
            <a:solidFill>
              <a:srgbClr val="002060"/>
            </a:solidFill>
          </a:endParaRPr>
        </a:p>
      </dgm:t>
    </dgm:pt>
    <dgm:pt modelId="{85D749C7-522F-4F76-AF1B-A7102171BAFA}" type="parTrans" cxnId="{E809E380-DAB9-4394-BD06-6C37FC77196D}">
      <dgm:prSet/>
      <dgm:spPr/>
      <dgm:t>
        <a:bodyPr/>
        <a:lstStyle/>
        <a:p>
          <a:endParaRPr lang="ru-RU"/>
        </a:p>
      </dgm:t>
    </dgm:pt>
    <dgm:pt modelId="{1CB363CB-48F0-4546-A32B-6F9430E3F595}" type="sibTrans" cxnId="{E809E380-DAB9-4394-BD06-6C37FC77196D}">
      <dgm:prSet/>
      <dgm:spPr/>
      <dgm:t>
        <a:bodyPr/>
        <a:lstStyle/>
        <a:p>
          <a:endParaRPr lang="ru-RU"/>
        </a:p>
      </dgm:t>
    </dgm:pt>
    <dgm:pt modelId="{EDF94C0B-6A0C-452B-A0E6-DECEF59DDEED}">
      <dgm:prSet custT="1"/>
      <dgm:spPr>
        <a:ln>
          <a:solidFill>
            <a:srgbClr val="002060"/>
          </a:solidFill>
        </a:ln>
      </dgm:spPr>
      <dgm:t>
        <a:bodyPr/>
        <a:lstStyle/>
        <a:p>
          <a:r>
            <a:rPr lang="ru-RU" sz="1600" b="1" dirty="0" smtClean="0">
              <a:solidFill>
                <a:srgbClr val="002060"/>
              </a:solidFill>
            </a:rPr>
            <a:t>7</a:t>
          </a:r>
          <a:endParaRPr lang="ru-RU" sz="1600" b="1" dirty="0">
            <a:solidFill>
              <a:srgbClr val="002060"/>
            </a:solidFill>
          </a:endParaRPr>
        </a:p>
      </dgm:t>
    </dgm:pt>
    <dgm:pt modelId="{1DCC8469-77D3-4690-B3A6-8216AD0DEE2C}" type="parTrans" cxnId="{6147688B-BDC3-4891-831F-0476E6CE8529}">
      <dgm:prSet/>
      <dgm:spPr/>
      <dgm:t>
        <a:bodyPr/>
        <a:lstStyle/>
        <a:p>
          <a:endParaRPr lang="ru-RU"/>
        </a:p>
      </dgm:t>
    </dgm:pt>
    <dgm:pt modelId="{7A09EA51-D627-498D-84AF-2FAD44ED03B4}" type="sibTrans" cxnId="{6147688B-BDC3-4891-831F-0476E6CE8529}">
      <dgm:prSet/>
      <dgm:spPr/>
      <dgm:t>
        <a:bodyPr/>
        <a:lstStyle/>
        <a:p>
          <a:endParaRPr lang="ru-RU"/>
        </a:p>
      </dgm:t>
    </dgm:pt>
    <dgm:pt modelId="{24F5F3FD-5D6B-4F74-AFA7-F5562CE3335C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приостановлении деятельности СМИ</a:t>
          </a:r>
          <a:endParaRPr lang="ru-RU" sz="140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7FD7EB-4ED6-48E1-A28F-8DA45F2866A1}" type="parTrans" cxnId="{58811AF8-2B35-4A5D-BE32-86E016D5E994}">
      <dgm:prSet/>
      <dgm:spPr/>
      <dgm:t>
        <a:bodyPr/>
        <a:lstStyle/>
        <a:p>
          <a:endParaRPr lang="ru-RU"/>
        </a:p>
      </dgm:t>
    </dgm:pt>
    <dgm:pt modelId="{595252D5-E7CF-4E02-B5D5-87A56F65B042}" type="sibTrans" cxnId="{58811AF8-2B35-4A5D-BE32-86E016D5E994}">
      <dgm:prSet/>
      <dgm:spPr/>
      <dgm:t>
        <a:bodyPr/>
        <a:lstStyle/>
        <a:p>
          <a:endParaRPr lang="ru-RU"/>
        </a:p>
      </dgm:t>
    </dgm:pt>
    <dgm:pt modelId="{1946D900-678B-4D54-9614-FF3FC76EDA25}">
      <dgm:prSet custT="1"/>
      <dgm:spPr/>
      <dgm:t>
        <a:bodyPr/>
        <a:lstStyle/>
        <a:p>
          <a:r>
            <a:rPr lang="ru-RU" sz="1400" b="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принятия решения о возобновлении деятельности СМИ</a:t>
          </a:r>
          <a:endParaRPr lang="ru-RU" sz="1400" b="0" i="0" dirty="0">
            <a:solidFill>
              <a:srgbClr val="0070C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C330031-9F75-4555-A632-39D1F1410782}" type="parTrans" cxnId="{3E6916F5-C876-4F62-BA43-9E15951F912A}">
      <dgm:prSet/>
      <dgm:spPr/>
      <dgm:t>
        <a:bodyPr/>
        <a:lstStyle/>
        <a:p>
          <a:endParaRPr lang="ru-RU"/>
        </a:p>
      </dgm:t>
    </dgm:pt>
    <dgm:pt modelId="{63CB61EC-6049-43D3-B93E-78B9FD40901F}" type="sibTrans" cxnId="{3E6916F5-C876-4F62-BA43-9E15951F912A}">
      <dgm:prSet/>
      <dgm:spPr/>
      <dgm:t>
        <a:bodyPr/>
        <a:lstStyle/>
        <a:p>
          <a:endParaRPr lang="ru-RU"/>
        </a:p>
      </dgm:t>
    </dgm:pt>
    <dgm:pt modelId="{54E5D987-3156-4B96-B541-6C6BE42B49ED}" type="pres">
      <dgm:prSet presAssocID="{5382CB8F-77E7-4458-B707-C55ED7EA607F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3CCFB4-1E1B-4B87-BFE8-BF1895D567CD}" type="pres">
      <dgm:prSet presAssocID="{C2AFBEFD-C0F9-4B2E-A42F-25A9ED11B628}" presName="composite" presStyleCnt="0"/>
      <dgm:spPr/>
    </dgm:pt>
    <dgm:pt modelId="{B7612FB9-3A36-4BC9-95E0-423200AB9381}" type="pres">
      <dgm:prSet presAssocID="{C2AFBEFD-C0F9-4B2E-A42F-25A9ED11B628}" presName="parentText" presStyleLbl="alignNode1" presStyleIdx="0" presStyleCnt="7" custLinFactNeighborX="1468" custLinFactNeighborY="-98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43792E-31E3-4D33-AEED-211173ED5E55}" type="pres">
      <dgm:prSet presAssocID="{C2AFBEFD-C0F9-4B2E-A42F-25A9ED11B628}" presName="descendantText" presStyleLbl="alignAcc1" presStyleIdx="0" presStyleCnt="7" custScaleX="100000" custScaleY="100000" custLinFactNeighborX="-199" custLinFactNeighborY="76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DFD54B-4838-4C17-8A47-C4FC50D9A168}" type="pres">
      <dgm:prSet presAssocID="{DD75431A-5D55-4587-B2A4-1623BF1A267E}" presName="sp" presStyleCnt="0"/>
      <dgm:spPr/>
    </dgm:pt>
    <dgm:pt modelId="{EDB22828-E771-4E6A-AFAE-965A2E197D60}" type="pres">
      <dgm:prSet presAssocID="{549A074C-26BF-4894-8525-B85043A56B51}" presName="composite" presStyleCnt="0"/>
      <dgm:spPr/>
    </dgm:pt>
    <dgm:pt modelId="{15ABE7B8-55E6-4DA8-A460-9057386043BC}" type="pres">
      <dgm:prSet presAssocID="{549A074C-26BF-4894-8525-B85043A56B51}" presName="parentText" presStyleLbl="alignNode1" presStyleIdx="1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931C6-ED26-4338-9733-47F3878BC464}" type="pres">
      <dgm:prSet presAssocID="{549A074C-26BF-4894-8525-B85043A56B51}" presName="descendantText" presStyleLbl="alignAcc1" presStyleIdx="1" presStyleCnt="7" custScaleX="99964" custLinFactNeighborX="513" custLinFactNeighborY="-10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F36BDA3-78A0-4A97-8DB4-5CF76D4F44F5}" type="pres">
      <dgm:prSet presAssocID="{7BFB2C8F-86B6-4FF9-B0ED-52118D1B00C7}" presName="sp" presStyleCnt="0"/>
      <dgm:spPr/>
    </dgm:pt>
    <dgm:pt modelId="{30F994CF-10FA-4A0B-B20E-B532269DBE9D}" type="pres">
      <dgm:prSet presAssocID="{DC81ADF3-F69F-40A5-9994-1F61544B21FE}" presName="composite" presStyleCnt="0"/>
      <dgm:spPr/>
    </dgm:pt>
    <dgm:pt modelId="{C3E00CA8-54B6-4563-80F5-EAC9771EEFEC}" type="pres">
      <dgm:prSet presAssocID="{DC81ADF3-F69F-40A5-9994-1F61544B21FE}" presName="parentText" presStyleLbl="alignNode1" presStyleIdx="2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5862446-6A4D-4F9A-B375-2838520273BE}" type="pres">
      <dgm:prSet presAssocID="{DC81ADF3-F69F-40A5-9994-1F61544B21FE}" presName="descendantText" presStyleLbl="alignAcc1" presStyleIdx="2" presStyleCnt="7" custScaleX="100504" custLinFactNeighborX="44" custLinFactNeighborY="182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B87157E-9FDE-46DB-B539-B45361C1C2A4}" type="pres">
      <dgm:prSet presAssocID="{A8900D28-8258-4108-9993-AE1F1CFBE34B}" presName="sp" presStyleCnt="0"/>
      <dgm:spPr/>
    </dgm:pt>
    <dgm:pt modelId="{D0FAEE10-8A45-44FE-A0A1-0AACCB8D8CB8}" type="pres">
      <dgm:prSet presAssocID="{16707431-F6E1-451C-A003-7CF1E8DADDC1}" presName="composite" presStyleCnt="0"/>
      <dgm:spPr/>
    </dgm:pt>
    <dgm:pt modelId="{6547B879-EE68-4014-B1C3-5BD94E9409BB}" type="pres">
      <dgm:prSet presAssocID="{16707431-F6E1-451C-A003-7CF1E8DADDC1}" presName="parentText" presStyleLbl="alignNode1" presStyleIdx="3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13C1E7-4CDD-499C-9A3F-C3A46D29226B}" type="pres">
      <dgm:prSet presAssocID="{16707431-F6E1-451C-A003-7CF1E8DADDC1}" presName="descendantText" presStyleLbl="alignAcc1" presStyleIdx="3" presStyleCnt="7" custScaleX="100464" custLinFactNeighborX="362" custLinFactNeighborY="304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92D2F3-EDC9-43E0-8A2A-9E6342A4B03B}" type="pres">
      <dgm:prSet presAssocID="{0EC27EE5-7AC2-4288-A99C-2710AD0AD74D}" presName="sp" presStyleCnt="0"/>
      <dgm:spPr/>
    </dgm:pt>
    <dgm:pt modelId="{5EEBC74D-E301-4909-96A4-CA505C431699}" type="pres">
      <dgm:prSet presAssocID="{2EDA4832-6DCE-48CF-94F4-4F3CA983A2DF}" presName="composite" presStyleCnt="0"/>
      <dgm:spPr/>
    </dgm:pt>
    <dgm:pt modelId="{67C52772-9E83-4BF9-B2FF-DFD9FB608A8A}" type="pres">
      <dgm:prSet presAssocID="{2EDA4832-6DCE-48CF-94F4-4F3CA983A2DF}" presName="parentText" presStyleLbl="align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41A0BF4-386C-42AE-ABDB-09E059477EFB}" type="pres">
      <dgm:prSet presAssocID="{2EDA4832-6DCE-48CF-94F4-4F3CA983A2DF}" presName="descendantText" presStyleLbl="alignAcc1" presStyleIdx="4" presStyleCnt="7" custScaleX="100385" custScaleY="99998" custLinFactNeighborX="-16" custLinFactNeighborY="4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46BF8C-8046-496A-83F3-02B7EB165F87}" type="pres">
      <dgm:prSet presAssocID="{18C834FB-3DA2-4151-9009-1AF3D75F36B7}" presName="sp" presStyleCnt="0"/>
      <dgm:spPr/>
    </dgm:pt>
    <dgm:pt modelId="{59F180B8-A442-47D6-B291-9466367480A5}" type="pres">
      <dgm:prSet presAssocID="{D75753AF-8D4B-41FE-AEFF-1D66865F98B5}" presName="composite" presStyleCnt="0"/>
      <dgm:spPr/>
    </dgm:pt>
    <dgm:pt modelId="{3450E231-A0E3-450E-8415-0FAC13ED1C12}" type="pres">
      <dgm:prSet presAssocID="{D75753AF-8D4B-41FE-AEFF-1D66865F98B5}" presName="parentText" presStyleLbl="align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0C8259-E637-4ACE-9227-806B7DA1482E}" type="pres">
      <dgm:prSet presAssocID="{D75753AF-8D4B-41FE-AEFF-1D66865F98B5}" presName="descendantText" presStyleLbl="alignAcc1" presStyleIdx="5" presStyleCnt="7" custScaleX="100464" custLinFactNeighborX="24" custLinFactNeighborY="54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CBD29F-CE1B-444A-A865-D9DB134D0043}" type="pres">
      <dgm:prSet presAssocID="{1CB363CB-48F0-4546-A32B-6F9430E3F595}" presName="sp" presStyleCnt="0"/>
      <dgm:spPr/>
    </dgm:pt>
    <dgm:pt modelId="{53512145-1C32-4213-9D5B-ABFA69A4BE40}" type="pres">
      <dgm:prSet presAssocID="{EDF94C0B-6A0C-452B-A0E6-DECEF59DDEED}" presName="composite" presStyleCnt="0"/>
      <dgm:spPr/>
    </dgm:pt>
    <dgm:pt modelId="{50198F71-1C49-4947-855E-030F5D3B5C9A}" type="pres">
      <dgm:prSet presAssocID="{EDF94C0B-6A0C-452B-A0E6-DECEF59DDEED}" presName="parentText" presStyleLbl="align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970DA8-2F4E-43DD-96D4-860FAC2FBE80}" type="pres">
      <dgm:prSet presAssocID="{EDF94C0B-6A0C-452B-A0E6-DECEF59DDEED}" presName="descendantText" presStyleLbl="alignAcc1" presStyleIdx="6" presStyleCnt="7" custScaleX="100170" custScaleY="138814" custLinFactNeighborX="195" custLinFactNeighborY="58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62C7204-DE1E-44F0-94FC-AA34B15B2CAE}" type="presOf" srcId="{D75753AF-8D4B-41FE-AEFF-1D66865F98B5}" destId="{3450E231-A0E3-450E-8415-0FAC13ED1C12}" srcOrd="0" destOrd="0" presId="urn:microsoft.com/office/officeart/2005/8/layout/chevron2"/>
    <dgm:cxn modelId="{6D747B4E-DCD2-4941-A9D8-EC1F4828A811}" type="presOf" srcId="{DC81ADF3-F69F-40A5-9994-1F61544B21FE}" destId="{C3E00CA8-54B6-4563-80F5-EAC9771EEFEC}" srcOrd="0" destOrd="0" presId="urn:microsoft.com/office/officeart/2005/8/layout/chevron2"/>
    <dgm:cxn modelId="{223891BB-8038-42FA-A053-88014A471DF1}" type="presOf" srcId="{1946D900-678B-4D54-9614-FF3FC76EDA25}" destId="{23970DA8-2F4E-43DD-96D4-860FAC2FBE80}" srcOrd="0" destOrd="0" presId="urn:microsoft.com/office/officeart/2005/8/layout/chevron2"/>
    <dgm:cxn modelId="{FDE028E4-CE16-4643-A8F4-96DBE849BF6D}" type="presOf" srcId="{24F5F3FD-5D6B-4F74-AFA7-F5562CE3335C}" destId="{C00C8259-E637-4ACE-9227-806B7DA1482E}" srcOrd="0" destOrd="0" presId="urn:microsoft.com/office/officeart/2005/8/layout/chevron2"/>
    <dgm:cxn modelId="{19034F84-1EE1-4CFD-8EDA-6D61AF7B5297}" srcId="{2EDA4832-6DCE-48CF-94F4-4F3CA983A2DF}" destId="{9D5992A0-9654-47ED-9D7B-AF0B637AB6B5}" srcOrd="0" destOrd="0" parTransId="{75CE5497-A676-4788-8444-1C4F685E3D69}" sibTransId="{F3F34261-A8D8-4B94-AF1F-822D30AC9932}"/>
    <dgm:cxn modelId="{C8B920CE-43B1-4EA0-B39D-7789450600B3}" srcId="{5382CB8F-77E7-4458-B707-C55ED7EA607F}" destId="{16707431-F6E1-451C-A003-7CF1E8DADDC1}" srcOrd="3" destOrd="0" parTransId="{5C0BD7E3-9FC8-443F-BF3C-44A1D45CCD98}" sibTransId="{0EC27EE5-7AC2-4288-A99C-2710AD0AD74D}"/>
    <dgm:cxn modelId="{801F695C-1457-4624-933E-A585D2C7CA6C}" srcId="{DC81ADF3-F69F-40A5-9994-1F61544B21FE}" destId="{2BB6D781-1AE2-4AF6-918A-F2686B344325}" srcOrd="0" destOrd="0" parTransId="{091262DB-BBEC-43DC-BE0D-8C43732E2194}" sibTransId="{04185876-482F-4204-BC7C-ED07F3CD51E1}"/>
    <dgm:cxn modelId="{3E6916F5-C876-4F62-BA43-9E15951F912A}" srcId="{EDF94C0B-6A0C-452B-A0E6-DECEF59DDEED}" destId="{1946D900-678B-4D54-9614-FF3FC76EDA25}" srcOrd="0" destOrd="0" parTransId="{6C330031-9F75-4555-A632-39D1F1410782}" sibTransId="{63CB61EC-6049-43D3-B93E-78B9FD40901F}"/>
    <dgm:cxn modelId="{D8A978DB-B22C-4D0E-B027-1ADC12BE373E}" type="presOf" srcId="{16707431-F6E1-451C-A003-7CF1E8DADDC1}" destId="{6547B879-EE68-4014-B1C3-5BD94E9409BB}" srcOrd="0" destOrd="0" presId="urn:microsoft.com/office/officeart/2005/8/layout/chevron2"/>
    <dgm:cxn modelId="{3C0C1A5A-9A8A-4B6D-A014-A7141DB37123}" type="presOf" srcId="{84F55F8E-59E6-4EE4-91AA-94E9298205A2}" destId="{F4D931C6-ED26-4338-9733-47F3878BC464}" srcOrd="0" destOrd="0" presId="urn:microsoft.com/office/officeart/2005/8/layout/chevron2"/>
    <dgm:cxn modelId="{1F2A2611-2C3E-4327-8F97-8F50596941CD}" srcId="{5382CB8F-77E7-4458-B707-C55ED7EA607F}" destId="{DC81ADF3-F69F-40A5-9994-1F61544B21FE}" srcOrd="2" destOrd="0" parTransId="{1344390B-8C60-4FEB-91DC-7C73582C2BE6}" sibTransId="{A8900D28-8258-4108-9993-AE1F1CFBE34B}"/>
    <dgm:cxn modelId="{EA37BDD2-2DA1-49A5-9A39-47839132E878}" type="presOf" srcId="{C2AFBEFD-C0F9-4B2E-A42F-25A9ED11B628}" destId="{B7612FB9-3A36-4BC9-95E0-423200AB9381}" srcOrd="0" destOrd="0" presId="urn:microsoft.com/office/officeart/2005/8/layout/chevron2"/>
    <dgm:cxn modelId="{FA48E168-C643-44F4-BF4A-1365EF4B99F1}" type="presOf" srcId="{81848AC4-5F7F-4144-B5E8-CBF39F0A092E}" destId="{5143792E-31E3-4D33-AEED-211173ED5E55}" srcOrd="0" destOrd="0" presId="urn:microsoft.com/office/officeart/2005/8/layout/chevron2"/>
    <dgm:cxn modelId="{6147688B-BDC3-4891-831F-0476E6CE8529}" srcId="{5382CB8F-77E7-4458-B707-C55ED7EA607F}" destId="{EDF94C0B-6A0C-452B-A0E6-DECEF59DDEED}" srcOrd="6" destOrd="0" parTransId="{1DCC8469-77D3-4690-B3A6-8216AD0DEE2C}" sibTransId="{7A09EA51-D627-498D-84AF-2FAD44ED03B4}"/>
    <dgm:cxn modelId="{3D7317E5-1C6A-4A94-8CD4-199238440C19}" srcId="{C2AFBEFD-C0F9-4B2E-A42F-25A9ED11B628}" destId="{81848AC4-5F7F-4144-B5E8-CBF39F0A092E}" srcOrd="0" destOrd="0" parTransId="{21D62DCC-D754-46B8-B59C-F375BE8957EE}" sibTransId="{27A3F510-074F-4FEC-A78E-15F6F2AB23BC}"/>
    <dgm:cxn modelId="{6A11F6F2-3B83-4C7B-816C-C7C3DCEC1EEE}" type="presOf" srcId="{549A074C-26BF-4894-8525-B85043A56B51}" destId="{15ABE7B8-55E6-4DA8-A460-9057386043BC}" srcOrd="0" destOrd="0" presId="urn:microsoft.com/office/officeart/2005/8/layout/chevron2"/>
    <dgm:cxn modelId="{B7823655-A1B9-49FB-B340-BA9883CB9ABD}" type="presOf" srcId="{5382CB8F-77E7-4458-B707-C55ED7EA607F}" destId="{54E5D987-3156-4B96-B541-6C6BE42B49ED}" srcOrd="0" destOrd="0" presId="urn:microsoft.com/office/officeart/2005/8/layout/chevron2"/>
    <dgm:cxn modelId="{9831C821-6ADF-415B-A15F-D8CC850AD96D}" type="presOf" srcId="{EDF94C0B-6A0C-452B-A0E6-DECEF59DDEED}" destId="{50198F71-1C49-4947-855E-030F5D3B5C9A}" srcOrd="0" destOrd="0" presId="urn:microsoft.com/office/officeart/2005/8/layout/chevron2"/>
    <dgm:cxn modelId="{EA7A7C68-7984-451D-80F8-568CEC1970E3}" type="presOf" srcId="{2EDA4832-6DCE-48CF-94F4-4F3CA983A2DF}" destId="{67C52772-9E83-4BF9-B2FF-DFD9FB608A8A}" srcOrd="0" destOrd="0" presId="urn:microsoft.com/office/officeart/2005/8/layout/chevron2"/>
    <dgm:cxn modelId="{77BE3579-5C74-415E-B4C9-D7CE8A59DF3D}" srcId="{549A074C-26BF-4894-8525-B85043A56B51}" destId="{84F55F8E-59E6-4EE4-91AA-94E9298205A2}" srcOrd="0" destOrd="0" parTransId="{D59C34FD-B8A0-4AA7-BC48-0940F2E06F32}" sibTransId="{E246A9F8-B6E6-44FE-B23E-9BC0B0FFB9D8}"/>
    <dgm:cxn modelId="{E809E380-DAB9-4394-BD06-6C37FC77196D}" srcId="{5382CB8F-77E7-4458-B707-C55ED7EA607F}" destId="{D75753AF-8D4B-41FE-AEFF-1D66865F98B5}" srcOrd="5" destOrd="0" parTransId="{85D749C7-522F-4F76-AF1B-A7102171BAFA}" sibTransId="{1CB363CB-48F0-4546-A32B-6F9430E3F595}"/>
    <dgm:cxn modelId="{57933CF9-31E9-418C-AAE2-07E6E0346D2C}" srcId="{5382CB8F-77E7-4458-B707-C55ED7EA607F}" destId="{549A074C-26BF-4894-8525-B85043A56B51}" srcOrd="1" destOrd="0" parTransId="{F75A6F3D-8C32-438E-B351-AA1CE8D32DD5}" sibTransId="{7BFB2C8F-86B6-4FF9-B0ED-52118D1B00C7}"/>
    <dgm:cxn modelId="{58811AF8-2B35-4A5D-BE32-86E016D5E994}" srcId="{D75753AF-8D4B-41FE-AEFF-1D66865F98B5}" destId="{24F5F3FD-5D6B-4F74-AFA7-F5562CE3335C}" srcOrd="0" destOrd="0" parTransId="{367FD7EB-4ED6-48E1-A28F-8DA45F2866A1}" sibTransId="{595252D5-E7CF-4E02-B5D5-87A56F65B042}"/>
    <dgm:cxn modelId="{F50C3B06-1DB1-41C3-8F0B-ED33F7736402}" type="presOf" srcId="{2BB6D781-1AE2-4AF6-918A-F2686B344325}" destId="{35862446-6A4D-4F9A-B375-2838520273BE}" srcOrd="0" destOrd="0" presId="urn:microsoft.com/office/officeart/2005/8/layout/chevron2"/>
    <dgm:cxn modelId="{F2EBA491-C28B-4B87-B292-2E871A4A2FB0}" srcId="{5382CB8F-77E7-4458-B707-C55ED7EA607F}" destId="{2EDA4832-6DCE-48CF-94F4-4F3CA983A2DF}" srcOrd="4" destOrd="0" parTransId="{C7E1206F-F253-4897-ACF0-5FEA10E25B3E}" sibTransId="{18C834FB-3DA2-4151-9009-1AF3D75F36B7}"/>
    <dgm:cxn modelId="{DBBCAC79-7E8B-4E93-A25A-386344375DE4}" srcId="{5382CB8F-77E7-4458-B707-C55ED7EA607F}" destId="{C2AFBEFD-C0F9-4B2E-A42F-25A9ED11B628}" srcOrd="0" destOrd="0" parTransId="{C943AE0A-B738-4BCF-A884-E712863A9C9B}" sibTransId="{DD75431A-5D55-4587-B2A4-1623BF1A267E}"/>
    <dgm:cxn modelId="{8E69690B-AA12-4A0F-96B2-93BD15B0CD62}" type="presOf" srcId="{2A8CA288-4C9D-4B77-BA3D-3821D23FF163}" destId="{1B13C1E7-4CDD-499C-9A3F-C3A46D29226B}" srcOrd="0" destOrd="0" presId="urn:microsoft.com/office/officeart/2005/8/layout/chevron2"/>
    <dgm:cxn modelId="{0ACA1B51-57FB-4E8F-9070-9362700526B5}" type="presOf" srcId="{9D5992A0-9654-47ED-9D7B-AF0B637AB6B5}" destId="{541A0BF4-386C-42AE-ABDB-09E059477EFB}" srcOrd="0" destOrd="0" presId="urn:microsoft.com/office/officeart/2005/8/layout/chevron2"/>
    <dgm:cxn modelId="{FDB68E6E-3BA1-4CE7-AB65-1490DD59A55A}" srcId="{16707431-F6E1-451C-A003-7CF1E8DADDC1}" destId="{2A8CA288-4C9D-4B77-BA3D-3821D23FF163}" srcOrd="0" destOrd="0" parTransId="{0D4F8E44-F99A-4E62-B930-F984CBDFBEA7}" sibTransId="{1265E517-4C1B-4F9F-9E6C-72F56D05BDFC}"/>
    <dgm:cxn modelId="{A376B046-5CF7-43C8-917A-37906A0BAC64}" type="presParOf" srcId="{54E5D987-3156-4B96-B541-6C6BE42B49ED}" destId="{783CCFB4-1E1B-4B87-BFE8-BF1895D567CD}" srcOrd="0" destOrd="0" presId="urn:microsoft.com/office/officeart/2005/8/layout/chevron2"/>
    <dgm:cxn modelId="{25237884-345C-48E8-8C40-0C28662ED9ED}" type="presParOf" srcId="{783CCFB4-1E1B-4B87-BFE8-BF1895D567CD}" destId="{B7612FB9-3A36-4BC9-95E0-423200AB9381}" srcOrd="0" destOrd="0" presId="urn:microsoft.com/office/officeart/2005/8/layout/chevron2"/>
    <dgm:cxn modelId="{318A360C-80ED-4B21-A82F-78B1130C0589}" type="presParOf" srcId="{783CCFB4-1E1B-4B87-BFE8-BF1895D567CD}" destId="{5143792E-31E3-4D33-AEED-211173ED5E55}" srcOrd="1" destOrd="0" presId="urn:microsoft.com/office/officeart/2005/8/layout/chevron2"/>
    <dgm:cxn modelId="{7D7EF646-2151-4DA2-92C5-AB618E2F19E8}" type="presParOf" srcId="{54E5D987-3156-4B96-B541-6C6BE42B49ED}" destId="{C4DFD54B-4838-4C17-8A47-C4FC50D9A168}" srcOrd="1" destOrd="0" presId="urn:microsoft.com/office/officeart/2005/8/layout/chevron2"/>
    <dgm:cxn modelId="{AB452F11-BB92-4030-822B-1DC3D3C7C8F5}" type="presParOf" srcId="{54E5D987-3156-4B96-B541-6C6BE42B49ED}" destId="{EDB22828-E771-4E6A-AFAE-965A2E197D60}" srcOrd="2" destOrd="0" presId="urn:microsoft.com/office/officeart/2005/8/layout/chevron2"/>
    <dgm:cxn modelId="{0B945966-6E5B-417E-8123-A4AD552F7932}" type="presParOf" srcId="{EDB22828-E771-4E6A-AFAE-965A2E197D60}" destId="{15ABE7B8-55E6-4DA8-A460-9057386043BC}" srcOrd="0" destOrd="0" presId="urn:microsoft.com/office/officeart/2005/8/layout/chevron2"/>
    <dgm:cxn modelId="{C73146BD-9574-4956-ABDC-CD465251E08D}" type="presParOf" srcId="{EDB22828-E771-4E6A-AFAE-965A2E197D60}" destId="{F4D931C6-ED26-4338-9733-47F3878BC464}" srcOrd="1" destOrd="0" presId="urn:microsoft.com/office/officeart/2005/8/layout/chevron2"/>
    <dgm:cxn modelId="{D1C1833B-50FB-48B6-9675-790758DBE7DB}" type="presParOf" srcId="{54E5D987-3156-4B96-B541-6C6BE42B49ED}" destId="{FF36BDA3-78A0-4A97-8DB4-5CF76D4F44F5}" srcOrd="3" destOrd="0" presId="urn:microsoft.com/office/officeart/2005/8/layout/chevron2"/>
    <dgm:cxn modelId="{7F4DB7E1-0506-4AEC-A88B-96B32DACC15E}" type="presParOf" srcId="{54E5D987-3156-4B96-B541-6C6BE42B49ED}" destId="{30F994CF-10FA-4A0B-B20E-B532269DBE9D}" srcOrd="4" destOrd="0" presId="urn:microsoft.com/office/officeart/2005/8/layout/chevron2"/>
    <dgm:cxn modelId="{3B02BE4E-B700-4468-9A80-487EC2038D7D}" type="presParOf" srcId="{30F994CF-10FA-4A0B-B20E-B532269DBE9D}" destId="{C3E00CA8-54B6-4563-80F5-EAC9771EEFEC}" srcOrd="0" destOrd="0" presId="urn:microsoft.com/office/officeart/2005/8/layout/chevron2"/>
    <dgm:cxn modelId="{2A08F4E4-0671-4069-ACE8-C70F845A3061}" type="presParOf" srcId="{30F994CF-10FA-4A0B-B20E-B532269DBE9D}" destId="{35862446-6A4D-4F9A-B375-2838520273BE}" srcOrd="1" destOrd="0" presId="urn:microsoft.com/office/officeart/2005/8/layout/chevron2"/>
    <dgm:cxn modelId="{375514A3-A660-4929-BCCE-D739129C5E12}" type="presParOf" srcId="{54E5D987-3156-4B96-B541-6C6BE42B49ED}" destId="{3B87157E-9FDE-46DB-B539-B45361C1C2A4}" srcOrd="5" destOrd="0" presId="urn:microsoft.com/office/officeart/2005/8/layout/chevron2"/>
    <dgm:cxn modelId="{0B6080C1-3C99-4C9F-B63D-610140F1A71B}" type="presParOf" srcId="{54E5D987-3156-4B96-B541-6C6BE42B49ED}" destId="{D0FAEE10-8A45-44FE-A0A1-0AACCB8D8CB8}" srcOrd="6" destOrd="0" presId="urn:microsoft.com/office/officeart/2005/8/layout/chevron2"/>
    <dgm:cxn modelId="{2E36E6C5-29DE-4021-82B8-7CD8CCE01B03}" type="presParOf" srcId="{D0FAEE10-8A45-44FE-A0A1-0AACCB8D8CB8}" destId="{6547B879-EE68-4014-B1C3-5BD94E9409BB}" srcOrd="0" destOrd="0" presId="urn:microsoft.com/office/officeart/2005/8/layout/chevron2"/>
    <dgm:cxn modelId="{396076A4-CF34-4199-88B6-EE10B6520AC9}" type="presParOf" srcId="{D0FAEE10-8A45-44FE-A0A1-0AACCB8D8CB8}" destId="{1B13C1E7-4CDD-499C-9A3F-C3A46D29226B}" srcOrd="1" destOrd="0" presId="urn:microsoft.com/office/officeart/2005/8/layout/chevron2"/>
    <dgm:cxn modelId="{DD1D7DBE-1B38-478A-B96B-0587AF71CED2}" type="presParOf" srcId="{54E5D987-3156-4B96-B541-6C6BE42B49ED}" destId="{F992D2F3-EDC9-43E0-8A2A-9E6342A4B03B}" srcOrd="7" destOrd="0" presId="urn:microsoft.com/office/officeart/2005/8/layout/chevron2"/>
    <dgm:cxn modelId="{C61B7F30-1A80-4170-8D3C-A12C15AF57C1}" type="presParOf" srcId="{54E5D987-3156-4B96-B541-6C6BE42B49ED}" destId="{5EEBC74D-E301-4909-96A4-CA505C431699}" srcOrd="8" destOrd="0" presId="urn:microsoft.com/office/officeart/2005/8/layout/chevron2"/>
    <dgm:cxn modelId="{14F7484C-6ABB-4040-92ED-C6829496E8EE}" type="presParOf" srcId="{5EEBC74D-E301-4909-96A4-CA505C431699}" destId="{67C52772-9E83-4BF9-B2FF-DFD9FB608A8A}" srcOrd="0" destOrd="0" presId="urn:microsoft.com/office/officeart/2005/8/layout/chevron2"/>
    <dgm:cxn modelId="{586792E4-F183-42AC-9BC7-26B20DC2FA71}" type="presParOf" srcId="{5EEBC74D-E301-4909-96A4-CA505C431699}" destId="{541A0BF4-386C-42AE-ABDB-09E059477EFB}" srcOrd="1" destOrd="0" presId="urn:microsoft.com/office/officeart/2005/8/layout/chevron2"/>
    <dgm:cxn modelId="{D5729722-D154-4A91-9544-91A7845E2A3D}" type="presParOf" srcId="{54E5D987-3156-4B96-B541-6C6BE42B49ED}" destId="{F946BF8C-8046-496A-83F3-02B7EB165F87}" srcOrd="9" destOrd="0" presId="urn:microsoft.com/office/officeart/2005/8/layout/chevron2"/>
    <dgm:cxn modelId="{C01C85D1-CA35-4838-BC5B-CADE54519C85}" type="presParOf" srcId="{54E5D987-3156-4B96-B541-6C6BE42B49ED}" destId="{59F180B8-A442-47D6-B291-9466367480A5}" srcOrd="10" destOrd="0" presId="urn:microsoft.com/office/officeart/2005/8/layout/chevron2"/>
    <dgm:cxn modelId="{9F4D36DC-300E-48BD-BAC7-EE5F8A7A64BE}" type="presParOf" srcId="{59F180B8-A442-47D6-B291-9466367480A5}" destId="{3450E231-A0E3-450E-8415-0FAC13ED1C12}" srcOrd="0" destOrd="0" presId="urn:microsoft.com/office/officeart/2005/8/layout/chevron2"/>
    <dgm:cxn modelId="{B88FCD64-36BF-4861-AE5E-EA3533B4B259}" type="presParOf" srcId="{59F180B8-A442-47D6-B291-9466367480A5}" destId="{C00C8259-E637-4ACE-9227-806B7DA1482E}" srcOrd="1" destOrd="0" presId="urn:microsoft.com/office/officeart/2005/8/layout/chevron2"/>
    <dgm:cxn modelId="{36768071-5196-4164-BDAF-88CED83C5E05}" type="presParOf" srcId="{54E5D987-3156-4B96-B541-6C6BE42B49ED}" destId="{2BCBD29F-CE1B-444A-A865-D9DB134D0043}" srcOrd="11" destOrd="0" presId="urn:microsoft.com/office/officeart/2005/8/layout/chevron2"/>
    <dgm:cxn modelId="{E990EAE5-C6F5-457C-B54C-4D9C6F500602}" type="presParOf" srcId="{54E5D987-3156-4B96-B541-6C6BE42B49ED}" destId="{53512145-1C32-4213-9D5B-ABFA69A4BE40}" srcOrd="12" destOrd="0" presId="urn:microsoft.com/office/officeart/2005/8/layout/chevron2"/>
    <dgm:cxn modelId="{34EDC25B-E707-4643-838F-738B15795BB0}" type="presParOf" srcId="{53512145-1C32-4213-9D5B-ABFA69A4BE40}" destId="{50198F71-1C49-4947-855E-030F5D3B5C9A}" srcOrd="0" destOrd="0" presId="urn:microsoft.com/office/officeart/2005/8/layout/chevron2"/>
    <dgm:cxn modelId="{97FE4925-2AA5-4536-AB22-9457E152C193}" type="presParOf" srcId="{53512145-1C32-4213-9D5B-ABFA69A4BE40}" destId="{23970DA8-2F4E-43DD-96D4-860FAC2FBE8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3D44D37-6D71-4198-834F-F6381627B90A}" type="doc">
      <dgm:prSet loTypeId="urn:microsoft.com/office/officeart/2005/8/layout/vList2" loCatId="list" qsTypeId="urn:microsoft.com/office/officeart/2005/8/quickstyle/simple1#5" qsCatId="simple" csTypeId="urn:microsoft.com/office/officeart/2005/8/colors/accent1_2#5" csCatId="accent1" phldr="0"/>
      <dgm:spPr/>
      <dgm:t>
        <a:bodyPr/>
        <a:lstStyle/>
        <a:p>
          <a:endParaRPr lang="ru-RU"/>
        </a:p>
      </dgm:t>
    </dgm:pt>
    <dgm:pt modelId="{D373F18D-B20E-43EC-A7BF-2C0DCD7D9883}">
      <dgm:prSet phldrT="[Текст]" phldr="1"/>
      <dgm:spPr/>
      <dgm:t>
        <a:bodyPr/>
        <a:lstStyle/>
        <a:p>
          <a:endParaRPr lang="ru-RU" dirty="0"/>
        </a:p>
      </dgm:t>
    </dgm:pt>
    <dgm:pt modelId="{C213DFA5-3ECD-43DF-8740-AF9A515747FE}" type="parTrans" cxnId="{40DEA31A-3266-40F9-8085-ADB0C2212493}">
      <dgm:prSet/>
      <dgm:spPr/>
      <dgm:t>
        <a:bodyPr/>
        <a:lstStyle/>
        <a:p>
          <a:endParaRPr lang="ru-RU"/>
        </a:p>
      </dgm:t>
    </dgm:pt>
    <dgm:pt modelId="{8BDBD224-21C3-4178-900E-1611D9D09F29}" type="sibTrans" cxnId="{40DEA31A-3266-40F9-8085-ADB0C2212493}">
      <dgm:prSet/>
      <dgm:spPr/>
      <dgm:t>
        <a:bodyPr/>
        <a:lstStyle/>
        <a:p>
          <a:endParaRPr lang="ru-RU"/>
        </a:p>
      </dgm:t>
    </dgm:pt>
    <dgm:pt modelId="{B32E0B1B-AC96-4E94-999F-01E17CA68CA6}">
      <dgm:prSet phldrT="[Текст]" phldr="1"/>
      <dgm:spPr/>
      <dgm:t>
        <a:bodyPr/>
        <a:lstStyle/>
        <a:p>
          <a:endParaRPr lang="ru-RU" dirty="0"/>
        </a:p>
      </dgm:t>
    </dgm:pt>
    <dgm:pt modelId="{7101460F-5138-4F9E-971C-FBF16935AEA2}" type="parTrans" cxnId="{E494ED68-FA2B-4B0E-8B95-C236725E7A0F}">
      <dgm:prSet/>
      <dgm:spPr/>
      <dgm:t>
        <a:bodyPr/>
        <a:lstStyle/>
        <a:p>
          <a:endParaRPr lang="ru-RU"/>
        </a:p>
      </dgm:t>
    </dgm:pt>
    <dgm:pt modelId="{93045E03-E5DD-48F2-804A-959F57D808E5}" type="sibTrans" cxnId="{E494ED68-FA2B-4B0E-8B95-C236725E7A0F}">
      <dgm:prSet/>
      <dgm:spPr/>
      <dgm:t>
        <a:bodyPr/>
        <a:lstStyle/>
        <a:p>
          <a:endParaRPr lang="ru-RU"/>
        </a:p>
      </dgm:t>
    </dgm:pt>
    <dgm:pt modelId="{C7D8D6CB-C647-47D2-AB42-8DF675D517C0}">
      <dgm:prSet phldrT="[Текст]" phldr="1"/>
      <dgm:spPr/>
      <dgm:t>
        <a:bodyPr/>
        <a:lstStyle/>
        <a:p>
          <a:endParaRPr lang="ru-RU" dirty="0"/>
        </a:p>
      </dgm:t>
    </dgm:pt>
    <dgm:pt modelId="{30795271-215A-40A9-8953-E463AB55FDE5}" type="parTrans" cxnId="{646B2970-26E8-49FB-A89E-661FF74C933A}">
      <dgm:prSet/>
      <dgm:spPr/>
      <dgm:t>
        <a:bodyPr/>
        <a:lstStyle/>
        <a:p>
          <a:endParaRPr lang="ru-RU"/>
        </a:p>
      </dgm:t>
    </dgm:pt>
    <dgm:pt modelId="{90058222-CDFC-4CB4-921E-0084ED666771}" type="sibTrans" cxnId="{646B2970-26E8-49FB-A89E-661FF74C933A}">
      <dgm:prSet/>
      <dgm:spPr/>
      <dgm:t>
        <a:bodyPr/>
        <a:lstStyle/>
        <a:p>
          <a:endParaRPr lang="ru-RU"/>
        </a:p>
      </dgm:t>
    </dgm:pt>
    <dgm:pt modelId="{BB70F45B-F649-4997-BDF0-149131C845EB}">
      <dgm:prSet phldrT="[Текст]" phldr="1"/>
      <dgm:spPr/>
      <dgm:t>
        <a:bodyPr/>
        <a:lstStyle/>
        <a:p>
          <a:endParaRPr lang="ru-RU" dirty="0"/>
        </a:p>
      </dgm:t>
    </dgm:pt>
    <dgm:pt modelId="{1075865E-C3B7-4D88-BB03-C2902629FC3B}" type="parTrans" cxnId="{E7CA53C5-4A52-4F64-A922-7D1B464731CA}">
      <dgm:prSet/>
      <dgm:spPr/>
      <dgm:t>
        <a:bodyPr/>
        <a:lstStyle/>
        <a:p>
          <a:endParaRPr lang="ru-RU"/>
        </a:p>
      </dgm:t>
    </dgm:pt>
    <dgm:pt modelId="{69CF21F2-DD7D-4F7F-BC83-D0D416AD2B71}" type="sibTrans" cxnId="{E7CA53C5-4A52-4F64-A922-7D1B464731CA}">
      <dgm:prSet/>
      <dgm:spPr/>
      <dgm:t>
        <a:bodyPr/>
        <a:lstStyle/>
        <a:p>
          <a:endParaRPr lang="ru-RU"/>
        </a:p>
      </dgm:t>
    </dgm:pt>
    <dgm:pt modelId="{CA05B318-F741-453C-B9E1-5E1FA8514C49}" type="pres">
      <dgm:prSet presAssocID="{03D44D37-6D71-4198-834F-F6381627B90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F7B2CCD-40FE-4CD4-9A7D-B45F9A52F302}" type="pres">
      <dgm:prSet presAssocID="{D373F18D-B20E-43EC-A7BF-2C0DCD7D9883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0499CF-45B0-4481-ACBC-F771C134591C}" type="pres">
      <dgm:prSet presAssocID="{D373F18D-B20E-43EC-A7BF-2C0DCD7D9883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528EF9-20EC-4F7A-9C3B-859CD63BF206}" type="pres">
      <dgm:prSet presAssocID="{C7D8D6CB-C647-47D2-AB42-8DF675D517C0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245E045-48C2-4D6E-9FC8-D7AE63301085}" type="pres">
      <dgm:prSet presAssocID="{C7D8D6CB-C647-47D2-AB42-8DF675D517C0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494ED68-FA2B-4B0E-8B95-C236725E7A0F}" srcId="{D373F18D-B20E-43EC-A7BF-2C0DCD7D9883}" destId="{B32E0B1B-AC96-4E94-999F-01E17CA68CA6}" srcOrd="0" destOrd="0" parTransId="{7101460F-5138-4F9E-971C-FBF16935AEA2}" sibTransId="{93045E03-E5DD-48F2-804A-959F57D808E5}"/>
    <dgm:cxn modelId="{D60998DE-2074-4D8E-B6C7-1419560B5F3C}" type="presOf" srcId="{D373F18D-B20E-43EC-A7BF-2C0DCD7D9883}" destId="{3F7B2CCD-40FE-4CD4-9A7D-B45F9A52F302}" srcOrd="0" destOrd="0" presId="urn:microsoft.com/office/officeart/2005/8/layout/vList2"/>
    <dgm:cxn modelId="{4FAD4E99-C8CF-4043-BF86-22634FC4F575}" type="presOf" srcId="{C7D8D6CB-C647-47D2-AB42-8DF675D517C0}" destId="{01528EF9-20EC-4F7A-9C3B-859CD63BF206}" srcOrd="0" destOrd="0" presId="urn:microsoft.com/office/officeart/2005/8/layout/vList2"/>
    <dgm:cxn modelId="{40DEA31A-3266-40F9-8085-ADB0C2212493}" srcId="{03D44D37-6D71-4198-834F-F6381627B90A}" destId="{D373F18D-B20E-43EC-A7BF-2C0DCD7D9883}" srcOrd="0" destOrd="0" parTransId="{C213DFA5-3ECD-43DF-8740-AF9A515747FE}" sibTransId="{8BDBD224-21C3-4178-900E-1611D9D09F29}"/>
    <dgm:cxn modelId="{646B2970-26E8-49FB-A89E-661FF74C933A}" srcId="{03D44D37-6D71-4198-834F-F6381627B90A}" destId="{C7D8D6CB-C647-47D2-AB42-8DF675D517C0}" srcOrd="1" destOrd="0" parTransId="{30795271-215A-40A9-8953-E463AB55FDE5}" sibTransId="{90058222-CDFC-4CB4-921E-0084ED666771}"/>
    <dgm:cxn modelId="{491C66C4-402C-4277-92AF-D8BC6A84D4AF}" type="presOf" srcId="{BB70F45B-F649-4997-BDF0-149131C845EB}" destId="{6245E045-48C2-4D6E-9FC8-D7AE63301085}" srcOrd="0" destOrd="0" presId="urn:microsoft.com/office/officeart/2005/8/layout/vList2"/>
    <dgm:cxn modelId="{DFBFFB4B-E9C2-4528-BB20-178A0CAC815E}" type="presOf" srcId="{03D44D37-6D71-4198-834F-F6381627B90A}" destId="{CA05B318-F741-453C-B9E1-5E1FA8514C49}" srcOrd="0" destOrd="0" presId="urn:microsoft.com/office/officeart/2005/8/layout/vList2"/>
    <dgm:cxn modelId="{75FED1AE-A4AB-47D3-BA47-3187D8EFAA2A}" type="presOf" srcId="{B32E0B1B-AC96-4E94-999F-01E17CA68CA6}" destId="{630499CF-45B0-4481-ACBC-F771C134591C}" srcOrd="0" destOrd="0" presId="urn:microsoft.com/office/officeart/2005/8/layout/vList2"/>
    <dgm:cxn modelId="{E7CA53C5-4A52-4F64-A922-7D1B464731CA}" srcId="{C7D8D6CB-C647-47D2-AB42-8DF675D517C0}" destId="{BB70F45B-F649-4997-BDF0-149131C845EB}" srcOrd="0" destOrd="0" parTransId="{1075865E-C3B7-4D88-BB03-C2902629FC3B}" sibTransId="{69CF21F2-DD7D-4F7F-BC83-D0D416AD2B71}"/>
    <dgm:cxn modelId="{2EC2C2DD-77D3-4976-8460-56B3E928B45E}" type="presParOf" srcId="{CA05B318-F741-453C-B9E1-5E1FA8514C49}" destId="{3F7B2CCD-40FE-4CD4-9A7D-B45F9A52F302}" srcOrd="0" destOrd="0" presId="urn:microsoft.com/office/officeart/2005/8/layout/vList2"/>
    <dgm:cxn modelId="{E8359989-C0FB-414F-A918-4B07AC0CEDAD}" type="presParOf" srcId="{CA05B318-F741-453C-B9E1-5E1FA8514C49}" destId="{630499CF-45B0-4481-ACBC-F771C134591C}" srcOrd="1" destOrd="0" presId="urn:microsoft.com/office/officeart/2005/8/layout/vList2"/>
    <dgm:cxn modelId="{218E17E6-7CA5-4458-99EF-E039092A9DB5}" type="presParOf" srcId="{CA05B318-F741-453C-B9E1-5E1FA8514C49}" destId="{01528EF9-20EC-4F7A-9C3B-859CD63BF206}" srcOrd="2" destOrd="0" presId="urn:microsoft.com/office/officeart/2005/8/layout/vList2"/>
    <dgm:cxn modelId="{07CEEAD2-DF83-47B3-8E4B-4E447E1D2394}" type="presParOf" srcId="{CA05B318-F741-453C-B9E1-5E1FA8514C49}" destId="{6245E045-48C2-4D6E-9FC8-D7AE63301085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3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#4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#5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emf"/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2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ru-RU" noProof="0" smtClean="0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ru-RU" noProof="0" smtClean="0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ru-RU" noProof="0" smtClean="0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ru-RU" noProof="0" smtClean="0">
                <a:sym typeface="Calibri" panose="020F0502020204030204" pitchFamily="34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1pPr>
    <a:lvl2pPr indent="2286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2pPr>
    <a:lvl3pPr indent="4572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3pPr>
    <a:lvl4pPr indent="6858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4pPr>
    <a:lvl5pPr indent="914400" algn="l" rtl="0" eaLnBrk="0" fontAlgn="base" hangingPunct="0">
      <a:spcBef>
        <a:spcPct val="0"/>
      </a:spcBef>
      <a:spcAft>
        <a:spcPct val="0"/>
      </a:spcAft>
      <a:defRPr sz="1200"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46E7AE-74A2-491B-8761-36B01FC752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78716-8BC4-4CF2-8551-676EEAEA37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68263"/>
            <a:ext cx="2057400" cy="50752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68263"/>
            <a:ext cx="6019800" cy="50752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887523-8903-4FAD-A68C-FC665EC307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5403D6E4-FFAB-4271-B9C1-3389493D5873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7CE5634-9612-44A9-BE47-84B06C5D62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3A50367-1B28-4F7A-8ABB-EE33CCE46B8B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953CB787-7532-4982-BEF6-41C903B4B6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A70D7D-3481-4AA3-A398-FCB8398746D5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68BA96A-8B31-4B9E-905E-E65C0075E0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C8F56047-3341-4B4D-BA5E-507ACAED5EE0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FBA7890-FE7D-4C3A-9EA4-B3934097EA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B52332A-1C22-47D2-A544-D8F527691729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D43DBF3-4022-4466-8FB5-AB3BEF480C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786594D-91F8-4391-8BFC-87A9776AF614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3047ED2-7DBC-47E2-A7AF-67EDB9D3A5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7A8E7FE-CAE3-4502-B55D-D2B426DA8BE6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670C4D0-4F09-4067-96A8-2BAE19BDE5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E2E0A6A-C956-454D-9A11-6575BB8E7039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0E389CF-AB6E-41C9-8208-8009EC2B96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E7CE7-B582-45B3-9673-1262C5D96E8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4BCE2A7-F95E-411E-83AE-6474743BCD3B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EA5E432-C1DF-4520-8BBD-CD8FF94B33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B6DF54B7-BA36-40E2-8440-5BE0932CCC79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C0ED11E-CDBB-4635-AFA9-45F0BF48B1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20477AB-5F78-4C4E-BE17-873215C1D703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0775B2B-0278-4A66-AE58-6DEF5F085E0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39950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3441700"/>
            <a:ext cx="7886700" cy="1125538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7B3C5-A02B-4C97-8D15-3D07E6CDA3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9433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7838B0-C29C-431E-B22F-0AE9A41CB2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274638"/>
            <a:ext cx="7886700" cy="9937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260475"/>
            <a:ext cx="3868737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1879600"/>
            <a:ext cx="3868737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260475"/>
            <a:ext cx="3887788" cy="6191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1879600"/>
            <a:ext cx="3887788" cy="27622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4E7DE0-A2D0-4F0B-8DCF-1D53C0DCAE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3886D-CBA7-46AE-8F34-49D7C4815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D1C471-3AF4-4689-896F-2A49672720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803D3E-4638-4551-8747-AC96D80EC4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42900"/>
            <a:ext cx="2949575" cy="12001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741363"/>
            <a:ext cx="4629150" cy="3654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>
              <a:sym typeface="Calibri" panose="020F05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1543050"/>
            <a:ext cx="2949575" cy="28590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3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22D1F-0777-4398-A503-4DE178A52C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 bwMode="auto">
          <a:xfrm>
            <a:off x="457200" y="68263"/>
            <a:ext cx="8229600" cy="1131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title style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9433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>
                <a:sym typeface="Calibri" pitchFamily="34" charset="0"/>
              </a:rPr>
              <a:t>Click to edit Master text styles</a:t>
            </a:r>
          </a:p>
          <a:p>
            <a:pPr lvl="1"/>
            <a:r>
              <a:rPr lang="ru-RU" altLang="ru-RU" smtClean="0">
                <a:sym typeface="Calibri" pitchFamily="34" charset="0"/>
              </a:rPr>
              <a:t>Second level</a:t>
            </a:r>
          </a:p>
          <a:p>
            <a:pPr lvl="2"/>
            <a:r>
              <a:rPr lang="ru-RU" altLang="ru-RU" smtClean="0">
                <a:sym typeface="Calibri" pitchFamily="34" charset="0"/>
              </a:rPr>
              <a:t>Third level</a:t>
            </a:r>
          </a:p>
          <a:p>
            <a:pPr lvl="3"/>
            <a:r>
              <a:rPr lang="ru-RU" altLang="ru-RU" smtClean="0">
                <a:sym typeface="Calibri" pitchFamily="34" charset="0"/>
              </a:rPr>
              <a:t>Fourth level</a:t>
            </a:r>
          </a:p>
          <a:p>
            <a:pPr lvl="4"/>
            <a:r>
              <a:rPr lang="ru-RU" altLang="ru-RU" smtClean="0">
                <a:sym typeface="Calibri" pitchFamily="34" charset="0"/>
              </a:rPr>
              <a:t>Fifth level</a:t>
            </a:r>
          </a:p>
        </p:txBody>
      </p:sp>
      <p:sp>
        <p:nvSpPr>
          <p:cNvPr id="2" name="Rectangle 3"/>
          <p:cNvSpPr>
            <a:spLocks noGrp="1"/>
          </p:cNvSpPr>
          <p:nvPr>
            <p:ph type="sldNum" sz="quarter" idx="2"/>
          </p:nvPr>
        </p:nvSpPr>
        <p:spPr bwMode="auto">
          <a:xfrm>
            <a:off x="8421688" y="4768850"/>
            <a:ext cx="265112" cy="26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 eaLnBrk="1" hangingPunct="0">
              <a:defRPr sz="1200">
                <a:solidFill>
                  <a:srgbClr val="888888"/>
                </a:solidFill>
                <a:ea typeface="+mn-ea"/>
              </a:defRPr>
            </a:lvl1pPr>
          </a:lstStyle>
          <a:p>
            <a:pPr>
              <a:defRPr/>
            </a:pPr>
            <a:fld id="{0D720384-61DE-4CB0-AAFB-4EB72F0C7F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itchFamily="34" charset="0"/>
        </a:defRPr>
      </a:lvl5pPr>
      <a:lvl6pPr marL="4572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1pPr>
      <a:lvl2pPr marL="1035050" indent="-57785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2pPr>
      <a:lvl3pPr marL="1455738" indent="-541338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3pPr>
      <a:lvl4pPr marL="20193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4pPr>
      <a:lvl5pPr marL="2476500" indent="-647700" algn="l" rtl="0" eaLnBrk="0" fontAlgn="base" hangingPunct="0">
        <a:spcBef>
          <a:spcPts val="700"/>
        </a:spcBef>
        <a:spcAft>
          <a:spcPct val="0"/>
        </a:spcAft>
        <a:buSzPct val="100000"/>
        <a:buFont typeface="Arial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  <a:cs typeface="Calibri" pitchFamily="34" charset="0"/>
              </a:defRPr>
            </a:lvl1pPr>
          </a:lstStyle>
          <a:p>
            <a:pPr>
              <a:defRPr/>
            </a:pPr>
            <a:fld id="{EC051686-AFDD-4099-B316-34CA3B944DFB}" type="datetimeFigureOut">
              <a:rPr lang="ru-RU"/>
              <a:pPr>
                <a:defRPr/>
              </a:pPr>
              <a:t>12.02.2020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Calibri" panose="020F0502020204030204" pitchFamily="34" charset="0"/>
                <a:cs typeface="Calibri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ea typeface="+mn-ea"/>
                <a:cs typeface="Calibri" pitchFamily="34" charset="0"/>
              </a:defRPr>
            </a:lvl1pPr>
          </a:lstStyle>
          <a:p>
            <a:pPr>
              <a:defRPr/>
            </a:pPr>
            <a:fld id="{6B18B26D-5E65-47C1-8C5C-85008730F6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9.mp3" TargetMode="Externa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0.mp3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1.mp3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file:///D:\2020\&#1087;&#1088;&#1077;&#1079;&#1077;&#1085;&#1090;&#1072;&#1094;&#1080;&#1103;\12.mp3" TargetMode="Externa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34.png"/><Relationship Id="rId4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3.mp3" TargetMode="Externa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4.mp3" TargetMode="Externa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13.xml"/><Relationship Id="rId7" Type="http://schemas.openxmlformats.org/officeDocument/2006/relationships/oleObject" Target="../embeddings/oleObject4.bin"/><Relationship Id="rId2" Type="http://schemas.openxmlformats.org/officeDocument/2006/relationships/audio" Target="file:///D:\2020\&#1087;&#1088;&#1077;&#1079;&#1077;&#1085;&#1090;&#1072;&#1094;&#1080;&#1103;\15.mp3" TargetMode="Externa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50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6.mp3" TargetMode="Externa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7.mp3" TargetMode="External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8.mp3" TargetMode="Externa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19.mp3" TargetMode="Externa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0.mp3" TargetMode="Externa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2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1.mp3" TargetMode="Externa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61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3.png"/><Relationship Id="rId4" Type="http://schemas.openxmlformats.org/officeDocument/2006/relationships/diagramData" Target="../diagrams/data2.xml"/><Relationship Id="rId9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2.mp3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jpeg"/><Relationship Id="rId7" Type="http://schemas.openxmlformats.org/officeDocument/2006/relationships/image" Target="../media/image6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3%20&#1085;&#1086;&#1074;&#1099;&#1081;.mp3" TargetMode="Externa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2.jpeg"/><Relationship Id="rId7" Type="http://schemas.openxmlformats.org/officeDocument/2006/relationships/image" Target="../media/image72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24%20&#1085;&#1086;&#1074;&#1099;&#1081;.mp3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3" Type="http://schemas.openxmlformats.org/officeDocument/2006/relationships/image" Target="../media/image2.jpeg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25%20&#1085;&#1086;&#1074;&#1099;&#1081;.mp3" TargetMode="Externa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31.png"/><Relationship Id="rId9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2.jpeg"/><Relationship Id="rId7" Type="http://schemas.openxmlformats.org/officeDocument/2006/relationships/image" Target="../media/image8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26.mp3" TargetMode="External"/><Relationship Id="rId6" Type="http://schemas.openxmlformats.org/officeDocument/2006/relationships/image" Target="../media/image85.png"/><Relationship Id="rId5" Type="http://schemas.openxmlformats.org/officeDocument/2006/relationships/image" Target="../media/image76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0.png"/><Relationship Id="rId2" Type="http://schemas.openxmlformats.org/officeDocument/2006/relationships/audio" Target="file:///D:\2020\&#1087;&#1088;&#1077;&#1079;&#1077;&#1085;&#1090;&#1072;&#1094;&#1080;&#1103;\27.mp3" TargetMode="Externa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9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93.png"/><Relationship Id="rId2" Type="http://schemas.openxmlformats.org/officeDocument/2006/relationships/audio" Target="file:///D:\2020\&#1087;&#1088;&#1077;&#1079;&#1077;&#1085;&#1090;&#1072;&#1094;&#1080;&#1103;\28.mp3" TargetMode="Externa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.jpeg"/><Relationship Id="rId4" Type="http://schemas.openxmlformats.org/officeDocument/2006/relationships/image" Target="../media/image9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29.mp3" TargetMode="Externa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0.mp3" TargetMode="Externa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2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92.png"/><Relationship Id="rId7" Type="http://schemas.openxmlformats.org/officeDocument/2006/relationships/diagramQuickStyle" Target="../diagrams/quickStyle3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1.mp3" TargetMode="Externa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98.png"/><Relationship Id="rId4" Type="http://schemas.openxmlformats.org/officeDocument/2006/relationships/image" Target="../media/image2.jpeg"/><Relationship Id="rId9" Type="http://schemas.microsoft.com/office/2007/relationships/diagramDrawing" Target="../diagrams/drawing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2%20&#1085;&#1086;&#1074;&#1086;&#1077;.mp3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22.png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file:///D:\2020\&#1087;&#1088;&#1077;&#1079;&#1077;&#1085;&#1090;&#1072;&#1094;&#1080;&#1103;\33.mp3" TargetMode="Externa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.png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14.jpeg"/><Relationship Id="rId7" Type="http://schemas.openxmlformats.org/officeDocument/2006/relationships/diagramColors" Target="../diagrams/colors4.xml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4.mp3" TargetMode="Externa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0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5.mp3" TargetMode="Externa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5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openxmlformats.org/officeDocument/2006/relationships/image" Target="../media/image105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6.mp3" TargetMode="External"/><Relationship Id="rId6" Type="http://schemas.openxmlformats.org/officeDocument/2006/relationships/diagramColors" Target="../diagrams/colors5.xml"/><Relationship Id="rId11" Type="http://schemas.openxmlformats.org/officeDocument/2006/relationships/image" Target="../media/image104.png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103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1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7.mp3" TargetMode="External"/><Relationship Id="rId5" Type="http://schemas.openxmlformats.org/officeDocument/2006/relationships/image" Target="../media/image103.png"/><Relationship Id="rId4" Type="http://schemas.openxmlformats.org/officeDocument/2006/relationships/image" Target="../media/image10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08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8.mp3" TargetMode="External"/><Relationship Id="rId6" Type="http://schemas.openxmlformats.org/officeDocument/2006/relationships/image" Target="../media/image107.png"/><Relationship Id="rId5" Type="http://schemas.openxmlformats.org/officeDocument/2006/relationships/image" Target="../media/image37.jpe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3.mp3" TargetMode="Externa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39.mp3" TargetMode="External"/><Relationship Id="rId6" Type="http://schemas.openxmlformats.org/officeDocument/2006/relationships/image" Target="../media/image111.png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0.mp3" TargetMode="Externa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1.mp3" TargetMode="External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4.png"/><Relationship Id="rId18" Type="http://schemas.openxmlformats.org/officeDocument/2006/relationships/image" Target="../media/image129.png"/><Relationship Id="rId3" Type="http://schemas.openxmlformats.org/officeDocument/2006/relationships/image" Target="../media/image2.jpeg"/><Relationship Id="rId7" Type="http://schemas.openxmlformats.org/officeDocument/2006/relationships/image" Target="../media/image118.png"/><Relationship Id="rId12" Type="http://schemas.openxmlformats.org/officeDocument/2006/relationships/image" Target="../media/image123.png"/><Relationship Id="rId17" Type="http://schemas.openxmlformats.org/officeDocument/2006/relationships/image" Target="../media/image128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27.png"/><Relationship Id="rId20" Type="http://schemas.openxmlformats.org/officeDocument/2006/relationships/image" Target="../media/image131.png"/><Relationship Id="rId1" Type="http://schemas.openxmlformats.org/officeDocument/2006/relationships/audio" Target="file:///D:\2020\&#1087;&#1088;&#1077;&#1079;&#1077;&#1085;&#1090;&#1072;&#1094;&#1080;&#1103;\42.mp3" TargetMode="External"/><Relationship Id="rId6" Type="http://schemas.openxmlformats.org/officeDocument/2006/relationships/image" Target="../media/image117.png"/><Relationship Id="rId11" Type="http://schemas.openxmlformats.org/officeDocument/2006/relationships/image" Target="../media/image122.png"/><Relationship Id="rId5" Type="http://schemas.openxmlformats.org/officeDocument/2006/relationships/image" Target="../media/image116.png"/><Relationship Id="rId15" Type="http://schemas.openxmlformats.org/officeDocument/2006/relationships/image" Target="../media/image126.png"/><Relationship Id="rId10" Type="http://schemas.openxmlformats.org/officeDocument/2006/relationships/image" Target="../media/image121.png"/><Relationship Id="rId19" Type="http://schemas.openxmlformats.org/officeDocument/2006/relationships/image" Target="../media/image130.png"/><Relationship Id="rId4" Type="http://schemas.openxmlformats.org/officeDocument/2006/relationships/image" Target="../media/image115.png"/><Relationship Id="rId9" Type="http://schemas.openxmlformats.org/officeDocument/2006/relationships/image" Target="../media/image120.png"/><Relationship Id="rId14" Type="http://schemas.openxmlformats.org/officeDocument/2006/relationships/image" Target="../media/image125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2.jpeg"/><Relationship Id="rId7" Type="http://schemas.openxmlformats.org/officeDocument/2006/relationships/image" Target="../media/image13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2020\&#1087;&#1088;&#1077;&#1079;&#1077;&#1085;&#1090;&#1072;&#1094;&#1080;&#1103;\43.mp3" TargetMode="External"/><Relationship Id="rId6" Type="http://schemas.openxmlformats.org/officeDocument/2006/relationships/image" Target="../media/image133.png"/><Relationship Id="rId11" Type="http://schemas.openxmlformats.org/officeDocument/2006/relationships/image" Target="../media/image5.png"/><Relationship Id="rId5" Type="http://schemas.openxmlformats.org/officeDocument/2006/relationships/image" Target="../media/image132.png"/><Relationship Id="rId10" Type="http://schemas.openxmlformats.org/officeDocument/2006/relationships/image" Target="../media/image137.png"/><Relationship Id="rId4" Type="http://schemas.openxmlformats.org/officeDocument/2006/relationships/image" Target="../media/image115.png"/><Relationship Id="rId9" Type="http://schemas.openxmlformats.org/officeDocument/2006/relationships/image" Target="../media/image136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4.mp3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5.mp3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6.mp3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consultantplus://offline/ref=CFB339B382887F78F8300289CB5AC10454CDA248437434FE02382A2D390179B8A4E2B9DDD621A4266BCFAB4E5EC16EA96868D0E15BD41EE5W2D1J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7.mp3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" Type="http://schemas.openxmlformats.org/officeDocument/2006/relationships/audio" Target="file:///D:\2020\&#1087;&#1088;&#1077;&#1079;&#1077;&#1085;&#1090;&#1072;&#1094;&#1080;&#1103;\8.mp3" TargetMode="Externa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/>
          </p:cNvSpPr>
          <p:nvPr/>
        </p:nvSpPr>
        <p:spPr bwMode="auto">
          <a:xfrm>
            <a:off x="611188" y="1779588"/>
            <a:ext cx="8081962" cy="461962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>
            <a:spAutoFit/>
          </a:bodyPr>
          <a:lstStyle/>
          <a:p>
            <a:pPr algn="ctr" eaLnBrk="0" hangingPunct="0">
              <a:spcBef>
                <a:spcPts val="638"/>
              </a:spcBef>
            </a:pPr>
            <a:r>
              <a:rPr lang="ru-RU" sz="2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средств массовой информации</a:t>
            </a:r>
          </a:p>
        </p:txBody>
      </p:sp>
      <p:sp>
        <p:nvSpPr>
          <p:cNvPr id="26627" name="Rectangle 2"/>
          <p:cNvSpPr>
            <a:spLocks/>
          </p:cNvSpPr>
          <p:nvPr/>
        </p:nvSpPr>
        <p:spPr bwMode="auto">
          <a:xfrm>
            <a:off x="4411663" y="3148013"/>
            <a:ext cx="92075" cy="5222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45720" rIns="45720">
            <a:spAutoFit/>
          </a:bodyPr>
          <a:lstStyle/>
          <a:p>
            <a:pPr algn="ctr" hangingPunct="0"/>
            <a:endParaRPr lang="ru-RU" altLang="ru-RU" sz="140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  <a:p>
            <a:pPr algn="ctr" hangingPunct="0"/>
            <a:endParaRPr lang="ru-RU" altLang="ru-RU" sz="1400">
              <a:solidFill>
                <a:srgbClr val="00AEEF"/>
              </a:solidFill>
              <a:latin typeface="Arial Narrow" pitchFamily="34" charset="0"/>
              <a:sym typeface="Arial Narrow" pitchFamily="34" charset="0"/>
            </a:endParaRPr>
          </a:p>
        </p:txBody>
      </p:sp>
      <p:sp>
        <p:nvSpPr>
          <p:cNvPr id="26628" name="Прямоугольник 3"/>
          <p:cNvSpPr>
            <a:spLocks noChangeArrowheads="1"/>
          </p:cNvSpPr>
          <p:nvPr/>
        </p:nvSpPr>
        <p:spPr bwMode="auto">
          <a:xfrm>
            <a:off x="2627313" y="4587875"/>
            <a:ext cx="34734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Самара</a:t>
            </a:r>
          </a:p>
          <a:p>
            <a:pPr algn="ctr" eaLnBrk="0" hangingPunct="0"/>
            <a:r>
              <a:rPr lang="ru-RU" sz="12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2020</a:t>
            </a:r>
            <a:endParaRPr lang="ru-RU" sz="1200" b="1">
              <a:solidFill>
                <a:srgbClr val="00206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9920" y="74806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580063" y="339725"/>
            <a:ext cx="3168650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Заявления</a:t>
            </a:r>
          </a:p>
        </p:txBody>
      </p:sp>
      <p:sp>
        <p:nvSpPr>
          <p:cNvPr id="35844" name="Прямоугольник 13"/>
          <p:cNvSpPr>
            <a:spLocks noChangeArrowheads="1"/>
          </p:cNvSpPr>
          <p:nvPr/>
        </p:nvSpPr>
        <p:spPr bwMode="auto">
          <a:xfrm>
            <a:off x="287338" y="4443413"/>
            <a:ext cx="88566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5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6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7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Блок-схема: альтернативный процесс 15"/>
          <p:cNvSpPr/>
          <p:nvPr/>
        </p:nvSpPr>
        <p:spPr bwMode="auto">
          <a:xfrm>
            <a:off x="323850" y="842963"/>
            <a:ext cx="3779838" cy="1123950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Для регистрации СМИ (внесения изменений в запись о регистрации СМИ) заявитель предоставляет заявление, подписанное заявителем или его представителем) </a:t>
            </a:r>
          </a:p>
          <a:p>
            <a:pPr algn="ctr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395288" y="3940175"/>
            <a:ext cx="3744912" cy="306388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«специализация»</a:t>
            </a:r>
          </a:p>
        </p:txBody>
      </p:sp>
      <p:cxnSp>
        <p:nvCxnSpPr>
          <p:cNvPr id="25" name="Прямая соединительная линия 24"/>
          <p:cNvCxnSpPr/>
          <p:nvPr/>
        </p:nvCxnSpPr>
        <p:spPr bwMode="auto">
          <a:xfrm>
            <a:off x="4284663" y="987425"/>
            <a:ext cx="0" cy="792163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6" name="Скругленный прямоугольник 25"/>
          <p:cNvSpPr/>
          <p:nvPr/>
        </p:nvSpPr>
        <p:spPr bwMode="auto">
          <a:xfrm>
            <a:off x="395288" y="2427288"/>
            <a:ext cx="3744912" cy="919162"/>
          </a:xfrm>
          <a:prstGeom prst="roundRect">
            <a:avLst/>
          </a:prstGeom>
          <a:solidFill>
            <a:srgbClr val="FFFFFF"/>
          </a:solidFill>
          <a:ln w="63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Номер документа, подтверждающего регистрацию в системе индивидуального (персонифицированного) учета (либо СНИЛС) для физического лица</a:t>
            </a:r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284663" y="3940175"/>
            <a:ext cx="0" cy="287338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4284663" y="2355850"/>
            <a:ext cx="0" cy="86360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5854" name="object 15"/>
          <p:cNvSpPr>
            <a:spLocks/>
          </p:cNvSpPr>
          <p:nvPr/>
        </p:nvSpPr>
        <p:spPr bwMode="auto">
          <a:xfrm>
            <a:off x="4291013" y="3651250"/>
            <a:ext cx="1504950" cy="571500"/>
          </a:xfrm>
          <a:custGeom>
            <a:avLst/>
            <a:gdLst/>
            <a:ahLst/>
            <a:cxnLst>
              <a:cxn ang="0">
                <a:pos x="0" y="553339"/>
              </a:cxn>
              <a:cxn ang="0">
                <a:pos x="96519" y="570230"/>
              </a:cxn>
              <a:cxn ang="0">
                <a:pos x="194183" y="579628"/>
              </a:cxn>
              <a:cxn ang="0">
                <a:pos x="291211" y="581533"/>
              </a:cxn>
              <a:cxn ang="0">
                <a:pos x="387350" y="576199"/>
              </a:cxn>
              <a:cxn ang="0">
                <a:pos x="481711" y="563626"/>
              </a:cxn>
              <a:cxn ang="0">
                <a:pos x="574166" y="544068"/>
              </a:cxn>
              <a:cxn ang="0">
                <a:pos x="643098" y="524383"/>
              </a:cxn>
              <a:cxn ang="0">
                <a:pos x="198627" y="522732"/>
              </a:cxn>
              <a:cxn ang="0">
                <a:pos x="105410" y="513842"/>
              </a:cxn>
              <a:cxn ang="0">
                <a:pos x="10922" y="497205"/>
              </a:cxn>
              <a:cxn ang="0">
                <a:pos x="1020063" y="249936"/>
              </a:cxn>
              <a:cxn ang="0">
                <a:pos x="954404" y="303657"/>
              </a:cxn>
              <a:cxn ang="0">
                <a:pos x="883665" y="352044"/>
              </a:cxn>
              <a:cxn ang="0">
                <a:pos x="808609" y="394970"/>
              </a:cxn>
              <a:cxn ang="0">
                <a:pos x="729488" y="432181"/>
              </a:cxn>
              <a:cxn ang="0">
                <a:pos x="646938" y="463296"/>
              </a:cxn>
              <a:cxn ang="0">
                <a:pos x="561213" y="488442"/>
              </a:cxn>
              <a:cxn ang="0">
                <a:pos x="473075" y="507111"/>
              </a:cxn>
              <a:cxn ang="0">
                <a:pos x="383031" y="519175"/>
              </a:cxn>
              <a:cxn ang="0">
                <a:pos x="291211" y="524383"/>
              </a:cxn>
              <a:cxn ang="0">
                <a:pos x="707643" y="502412"/>
              </a:cxn>
              <a:cxn ang="0">
                <a:pos x="792734" y="466471"/>
              </a:cxn>
              <a:cxn ang="0">
                <a:pos x="874013" y="424434"/>
              </a:cxn>
              <a:cxn ang="0">
                <a:pos x="950849" y="376428"/>
              </a:cxn>
              <a:cxn ang="0">
                <a:pos x="1023112" y="322580"/>
              </a:cxn>
              <a:cxn ang="0">
                <a:pos x="1089914" y="263017"/>
              </a:cxn>
              <a:cxn ang="0">
                <a:pos x="1057047" y="213549"/>
              </a:cxn>
              <a:cxn ang="0">
                <a:pos x="1075816" y="189992"/>
              </a:cxn>
              <a:cxn ang="0">
                <a:pos x="1103044" y="247029"/>
              </a:cxn>
              <a:cxn ang="0">
                <a:pos x="1217608" y="189992"/>
              </a:cxn>
              <a:cxn ang="0">
                <a:pos x="1057047" y="213549"/>
              </a:cxn>
              <a:cxn ang="0">
                <a:pos x="1120266" y="226060"/>
              </a:cxn>
              <a:cxn ang="0">
                <a:pos x="1249299" y="0"/>
              </a:cxn>
              <a:cxn ang="0">
                <a:pos x="1057047" y="213549"/>
              </a:cxn>
              <a:cxn ang="0">
                <a:pos x="1217608" y="189992"/>
              </a:cxn>
            </a:cxnLst>
            <a:rect l="0" t="0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855" name="object 15"/>
          <p:cNvSpPr>
            <a:spLocks/>
          </p:cNvSpPr>
          <p:nvPr/>
        </p:nvSpPr>
        <p:spPr bwMode="auto">
          <a:xfrm>
            <a:off x="4284663" y="2208213"/>
            <a:ext cx="1655762" cy="679450"/>
          </a:xfrm>
          <a:custGeom>
            <a:avLst/>
            <a:gdLst/>
            <a:ahLst/>
            <a:cxnLst>
              <a:cxn ang="0">
                <a:pos x="0" y="553339"/>
              </a:cxn>
              <a:cxn ang="0">
                <a:pos x="96519" y="570230"/>
              </a:cxn>
              <a:cxn ang="0">
                <a:pos x="194183" y="579628"/>
              </a:cxn>
              <a:cxn ang="0">
                <a:pos x="291211" y="581533"/>
              </a:cxn>
              <a:cxn ang="0">
                <a:pos x="387350" y="576199"/>
              </a:cxn>
              <a:cxn ang="0">
                <a:pos x="481711" y="563626"/>
              </a:cxn>
              <a:cxn ang="0">
                <a:pos x="574166" y="544068"/>
              </a:cxn>
              <a:cxn ang="0">
                <a:pos x="643098" y="524383"/>
              </a:cxn>
              <a:cxn ang="0">
                <a:pos x="198627" y="522732"/>
              </a:cxn>
              <a:cxn ang="0">
                <a:pos x="105410" y="513842"/>
              </a:cxn>
              <a:cxn ang="0">
                <a:pos x="10922" y="497205"/>
              </a:cxn>
              <a:cxn ang="0">
                <a:pos x="1020063" y="249936"/>
              </a:cxn>
              <a:cxn ang="0">
                <a:pos x="954404" y="303657"/>
              </a:cxn>
              <a:cxn ang="0">
                <a:pos x="883665" y="352044"/>
              </a:cxn>
              <a:cxn ang="0">
                <a:pos x="808609" y="394970"/>
              </a:cxn>
              <a:cxn ang="0">
                <a:pos x="729488" y="432181"/>
              </a:cxn>
              <a:cxn ang="0">
                <a:pos x="646938" y="463296"/>
              </a:cxn>
              <a:cxn ang="0">
                <a:pos x="561213" y="488442"/>
              </a:cxn>
              <a:cxn ang="0">
                <a:pos x="473075" y="507111"/>
              </a:cxn>
              <a:cxn ang="0">
                <a:pos x="383031" y="519175"/>
              </a:cxn>
              <a:cxn ang="0">
                <a:pos x="291211" y="524383"/>
              </a:cxn>
              <a:cxn ang="0">
                <a:pos x="707643" y="502412"/>
              </a:cxn>
              <a:cxn ang="0">
                <a:pos x="792734" y="466471"/>
              </a:cxn>
              <a:cxn ang="0">
                <a:pos x="874013" y="424434"/>
              </a:cxn>
              <a:cxn ang="0">
                <a:pos x="950849" y="376428"/>
              </a:cxn>
              <a:cxn ang="0">
                <a:pos x="1023112" y="322580"/>
              </a:cxn>
              <a:cxn ang="0">
                <a:pos x="1089914" y="263017"/>
              </a:cxn>
              <a:cxn ang="0">
                <a:pos x="1057047" y="213549"/>
              </a:cxn>
              <a:cxn ang="0">
                <a:pos x="1075816" y="189992"/>
              </a:cxn>
              <a:cxn ang="0">
                <a:pos x="1103044" y="247029"/>
              </a:cxn>
              <a:cxn ang="0">
                <a:pos x="1217608" y="189992"/>
              </a:cxn>
              <a:cxn ang="0">
                <a:pos x="1057047" y="213549"/>
              </a:cxn>
              <a:cxn ang="0">
                <a:pos x="1120266" y="226060"/>
              </a:cxn>
              <a:cxn ang="0">
                <a:pos x="1249299" y="0"/>
              </a:cxn>
              <a:cxn ang="0">
                <a:pos x="1057047" y="213549"/>
              </a:cxn>
              <a:cxn ang="0">
                <a:pos x="1217608" y="189992"/>
              </a:cxn>
            </a:cxnLst>
            <a:rect l="0" t="0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856" name="object 17"/>
          <p:cNvSpPr>
            <a:spLocks/>
          </p:cNvSpPr>
          <p:nvPr/>
        </p:nvSpPr>
        <p:spPr bwMode="auto">
          <a:xfrm>
            <a:off x="4284663" y="1217613"/>
            <a:ext cx="1419225" cy="374650"/>
          </a:xfrm>
          <a:custGeom>
            <a:avLst/>
            <a:gdLst/>
            <a:ahLst/>
            <a:cxnLst>
              <a:cxn ang="0">
                <a:pos x="964057" y="243204"/>
              </a:cxn>
              <a:cxn ang="0">
                <a:pos x="1213821" y="167386"/>
              </a:cxn>
              <a:cxn ang="0">
                <a:pos x="1027767" y="152012"/>
              </a:cxn>
              <a:cxn ang="0">
                <a:pos x="559435" y="888"/>
              </a:cxn>
              <a:cxn ang="0">
                <a:pos x="471805" y="8000"/>
              </a:cxn>
              <a:cxn ang="0">
                <a:pos x="383921" y="21844"/>
              </a:cxn>
              <a:cxn ang="0">
                <a:pos x="296418" y="42672"/>
              </a:cxn>
              <a:cxn ang="0">
                <a:pos x="209676" y="70231"/>
              </a:cxn>
              <a:cxn ang="0">
                <a:pos x="124078" y="104775"/>
              </a:cxn>
              <a:cxn ang="0">
                <a:pos x="40259" y="146303"/>
              </a:cxn>
              <a:cxn ang="0">
                <a:pos x="28194" y="218821"/>
              </a:cxn>
              <a:cxn ang="0">
                <a:pos x="108203" y="175387"/>
              </a:cxn>
              <a:cxn ang="0">
                <a:pos x="189102" y="139191"/>
              </a:cxn>
              <a:cxn ang="0">
                <a:pos x="271272" y="109727"/>
              </a:cxn>
              <a:cxn ang="0">
                <a:pos x="354330" y="86740"/>
              </a:cxn>
              <a:cxn ang="0">
                <a:pos x="437769" y="70358"/>
              </a:cxn>
              <a:cxn ang="0">
                <a:pos x="521462" y="60451"/>
              </a:cxn>
              <a:cxn ang="0">
                <a:pos x="604393" y="57150"/>
              </a:cxn>
              <a:cxn ang="0">
                <a:pos x="940562" y="52704"/>
              </a:cxn>
              <a:cxn ang="0">
                <a:pos x="859027" y="29337"/>
              </a:cxn>
              <a:cxn ang="0">
                <a:pos x="775335" y="12953"/>
              </a:cxn>
              <a:cxn ang="0">
                <a:pos x="689863" y="3048"/>
              </a:cxn>
              <a:cxn ang="0">
                <a:pos x="603250" y="0"/>
              </a:cxn>
              <a:cxn ang="0">
                <a:pos x="1027767" y="152012"/>
              </a:cxn>
              <a:cxn ang="0">
                <a:pos x="1083056" y="117348"/>
              </a:cxn>
              <a:cxn ang="0">
                <a:pos x="1127760" y="8889"/>
              </a:cxn>
              <a:cxn ang="0">
                <a:pos x="1083056" y="117348"/>
              </a:cxn>
              <a:cxn ang="0">
                <a:pos x="1213821" y="167386"/>
              </a:cxn>
              <a:cxn ang="0">
                <a:pos x="953136" y="57150"/>
              </a:cxn>
              <a:cxn ang="0">
                <a:pos x="645795" y="57785"/>
              </a:cxn>
              <a:cxn ang="0">
                <a:pos x="727456" y="64008"/>
              </a:cxn>
              <a:cxn ang="0">
                <a:pos x="807465" y="76581"/>
              </a:cxn>
              <a:cxn ang="0">
                <a:pos x="885571" y="95503"/>
              </a:cxn>
              <a:cxn ang="0">
                <a:pos x="961389" y="120650"/>
              </a:cxn>
              <a:cxn ang="0">
                <a:pos x="1027767" y="152012"/>
              </a:cxn>
              <a:cxn ang="0">
                <a:pos x="1019556" y="82676"/>
              </a:cxn>
              <a:cxn ang="0">
                <a:pos x="953136" y="57150"/>
              </a:cxn>
            </a:cxnLst>
            <a:rect l="0" t="0" r="r" b="b"/>
            <a:pathLst>
              <a:path w="1280160" h="289560">
                <a:moveTo>
                  <a:pt x="1027767" y="152012"/>
                </a:moveTo>
                <a:lnTo>
                  <a:pt x="964057" y="243204"/>
                </a:lnTo>
                <a:lnTo>
                  <a:pt x="1280160" y="289560"/>
                </a:lnTo>
                <a:lnTo>
                  <a:pt x="1213821" y="167386"/>
                </a:lnTo>
                <a:lnTo>
                  <a:pt x="1055624" y="167386"/>
                </a:lnTo>
                <a:lnTo>
                  <a:pt x="1027767" y="152012"/>
                </a:lnTo>
                <a:close/>
              </a:path>
              <a:path w="1280160" h="289560">
                <a:moveTo>
                  <a:pt x="603250" y="0"/>
                </a:moveTo>
                <a:lnTo>
                  <a:pt x="559435" y="888"/>
                </a:lnTo>
                <a:lnTo>
                  <a:pt x="515747" y="3683"/>
                </a:lnTo>
                <a:lnTo>
                  <a:pt x="471805" y="8000"/>
                </a:lnTo>
                <a:lnTo>
                  <a:pt x="427863" y="14097"/>
                </a:lnTo>
                <a:lnTo>
                  <a:pt x="383921" y="21844"/>
                </a:lnTo>
                <a:lnTo>
                  <a:pt x="340106" y="31496"/>
                </a:lnTo>
                <a:lnTo>
                  <a:pt x="296418" y="42672"/>
                </a:lnTo>
                <a:lnTo>
                  <a:pt x="252857" y="55625"/>
                </a:lnTo>
                <a:lnTo>
                  <a:pt x="209676" y="70231"/>
                </a:lnTo>
                <a:lnTo>
                  <a:pt x="166624" y="86613"/>
                </a:lnTo>
                <a:lnTo>
                  <a:pt x="124078" y="104775"/>
                </a:lnTo>
                <a:lnTo>
                  <a:pt x="81914" y="124587"/>
                </a:lnTo>
                <a:lnTo>
                  <a:pt x="40259" y="146303"/>
                </a:lnTo>
                <a:lnTo>
                  <a:pt x="0" y="169037"/>
                </a:lnTo>
                <a:lnTo>
                  <a:pt x="28194" y="218821"/>
                </a:lnTo>
                <a:lnTo>
                  <a:pt x="68452" y="195961"/>
                </a:lnTo>
                <a:lnTo>
                  <a:pt x="108203" y="175387"/>
                </a:lnTo>
                <a:lnTo>
                  <a:pt x="148336" y="156463"/>
                </a:lnTo>
                <a:lnTo>
                  <a:pt x="189102" y="139191"/>
                </a:lnTo>
                <a:lnTo>
                  <a:pt x="229997" y="123698"/>
                </a:lnTo>
                <a:lnTo>
                  <a:pt x="271272" y="109727"/>
                </a:lnTo>
                <a:lnTo>
                  <a:pt x="312674" y="97409"/>
                </a:lnTo>
                <a:lnTo>
                  <a:pt x="354330" y="86740"/>
                </a:lnTo>
                <a:lnTo>
                  <a:pt x="396113" y="77724"/>
                </a:lnTo>
                <a:lnTo>
                  <a:pt x="437769" y="70358"/>
                </a:lnTo>
                <a:lnTo>
                  <a:pt x="479551" y="64642"/>
                </a:lnTo>
                <a:lnTo>
                  <a:pt x="521462" y="60451"/>
                </a:lnTo>
                <a:lnTo>
                  <a:pt x="562990" y="57912"/>
                </a:lnTo>
                <a:lnTo>
                  <a:pt x="604393" y="57150"/>
                </a:lnTo>
                <a:lnTo>
                  <a:pt x="953136" y="57150"/>
                </a:lnTo>
                <a:lnTo>
                  <a:pt x="940562" y="52704"/>
                </a:lnTo>
                <a:lnTo>
                  <a:pt x="900176" y="40259"/>
                </a:lnTo>
                <a:lnTo>
                  <a:pt x="859027" y="29337"/>
                </a:lnTo>
                <a:lnTo>
                  <a:pt x="817372" y="20320"/>
                </a:lnTo>
                <a:lnTo>
                  <a:pt x="775335" y="12953"/>
                </a:lnTo>
                <a:lnTo>
                  <a:pt x="732789" y="6985"/>
                </a:lnTo>
                <a:lnTo>
                  <a:pt x="689863" y="3048"/>
                </a:lnTo>
                <a:lnTo>
                  <a:pt x="646684" y="635"/>
                </a:lnTo>
                <a:lnTo>
                  <a:pt x="603250" y="0"/>
                </a:lnTo>
                <a:close/>
              </a:path>
              <a:path w="1280160" h="289560">
                <a:moveTo>
                  <a:pt x="1060565" y="105068"/>
                </a:moveTo>
                <a:lnTo>
                  <a:pt x="1027767" y="152012"/>
                </a:lnTo>
                <a:lnTo>
                  <a:pt x="1055624" y="167386"/>
                </a:lnTo>
                <a:lnTo>
                  <a:pt x="1083056" y="117348"/>
                </a:lnTo>
                <a:lnTo>
                  <a:pt x="1060565" y="105068"/>
                </a:lnTo>
                <a:close/>
              </a:path>
              <a:path w="1280160" h="289560">
                <a:moveTo>
                  <a:pt x="1127760" y="8889"/>
                </a:moveTo>
                <a:lnTo>
                  <a:pt x="1060565" y="105068"/>
                </a:lnTo>
                <a:lnTo>
                  <a:pt x="1083056" y="117348"/>
                </a:lnTo>
                <a:lnTo>
                  <a:pt x="1055624" y="167386"/>
                </a:lnTo>
                <a:lnTo>
                  <a:pt x="1213821" y="167386"/>
                </a:lnTo>
                <a:lnTo>
                  <a:pt x="1127760" y="8889"/>
                </a:lnTo>
                <a:close/>
              </a:path>
              <a:path w="1280160" h="289560">
                <a:moveTo>
                  <a:pt x="953136" y="57150"/>
                </a:moveTo>
                <a:lnTo>
                  <a:pt x="604393" y="57150"/>
                </a:lnTo>
                <a:lnTo>
                  <a:pt x="645795" y="57785"/>
                </a:lnTo>
                <a:lnTo>
                  <a:pt x="686688" y="60071"/>
                </a:lnTo>
                <a:lnTo>
                  <a:pt x="727456" y="64008"/>
                </a:lnTo>
                <a:lnTo>
                  <a:pt x="767588" y="69469"/>
                </a:lnTo>
                <a:lnTo>
                  <a:pt x="807465" y="76581"/>
                </a:lnTo>
                <a:lnTo>
                  <a:pt x="846836" y="85216"/>
                </a:lnTo>
                <a:lnTo>
                  <a:pt x="885571" y="95503"/>
                </a:lnTo>
                <a:lnTo>
                  <a:pt x="923671" y="107314"/>
                </a:lnTo>
                <a:lnTo>
                  <a:pt x="961389" y="120650"/>
                </a:lnTo>
                <a:lnTo>
                  <a:pt x="998093" y="135636"/>
                </a:lnTo>
                <a:lnTo>
                  <a:pt x="1027767" y="152012"/>
                </a:lnTo>
                <a:lnTo>
                  <a:pt x="1060565" y="105068"/>
                </a:lnTo>
                <a:lnTo>
                  <a:pt x="1019556" y="82676"/>
                </a:lnTo>
                <a:lnTo>
                  <a:pt x="980439" y="66801"/>
                </a:lnTo>
                <a:lnTo>
                  <a:pt x="953136" y="5715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5857" name="TextBox 32"/>
          <p:cNvSpPr txBox="1">
            <a:spLocks noChangeArrowheads="1"/>
          </p:cNvSpPr>
          <p:nvPr/>
        </p:nvSpPr>
        <p:spPr bwMode="auto">
          <a:xfrm>
            <a:off x="1331913" y="0"/>
            <a:ext cx="5976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</a:p>
        </p:txBody>
      </p:sp>
      <p:pic>
        <p:nvPicPr>
          <p:cNvPr id="23" name="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8839200" y="4732338"/>
            <a:ext cx="304800" cy="304800"/>
          </a:xfrm>
        </p:spPr>
      </p:pic>
      <p:pic>
        <p:nvPicPr>
          <p:cNvPr id="35859" name="Рисунок 29"/>
          <p:cNvPicPr>
            <a:picLocks noChangeAspect="1" noChangeArrowheads="1"/>
          </p:cNvPicPr>
          <p:nvPr/>
        </p:nvPicPr>
        <p:blipFill>
          <a:blip r:embed="rId5"/>
          <a:srcRect l="6299" t="25206" r="66496" b="3531"/>
          <a:stretch>
            <a:fillRect/>
          </a:stretch>
        </p:blipFill>
        <p:spPr bwMode="auto">
          <a:xfrm>
            <a:off x="6043613" y="660400"/>
            <a:ext cx="2693987" cy="414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3687763"/>
            <a:ext cx="658812" cy="10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710363" y="1822450"/>
            <a:ext cx="121285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5076825" y="0"/>
            <a:ext cx="38877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Заявления</a:t>
            </a:r>
          </a:p>
        </p:txBody>
      </p:sp>
      <p:sp>
        <p:nvSpPr>
          <p:cNvPr id="36868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9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0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71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 bwMode="auto">
          <a:xfrm>
            <a:off x="250825" y="2571750"/>
            <a:ext cx="3960813" cy="71437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just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внесения изменений в запись о регистрации СМИ в заявлении указывается причина внесения изменений в запись о регистрации СМИ</a:t>
            </a:r>
          </a:p>
        </p:txBody>
      </p:sp>
      <p:pic>
        <p:nvPicPr>
          <p:cNvPr id="36873" name="Picture 2" descr="C:\Users\admin1\Pictures\Screenshots\Снимок экрана (36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484188"/>
            <a:ext cx="3816350" cy="45370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36874" name="object 21"/>
          <p:cNvSpPr>
            <a:spLocks/>
          </p:cNvSpPr>
          <p:nvPr/>
        </p:nvSpPr>
        <p:spPr bwMode="auto">
          <a:xfrm>
            <a:off x="4356100" y="1708150"/>
            <a:ext cx="1871663" cy="1214438"/>
          </a:xfrm>
          <a:custGeom>
            <a:avLst/>
            <a:gdLst/>
            <a:ahLst/>
            <a:cxnLst>
              <a:cxn ang="0">
                <a:pos x="0" y="760704"/>
              </a:cxn>
              <a:cxn ang="0">
                <a:pos x="135762" y="764057"/>
              </a:cxn>
              <a:cxn ang="0">
                <a:pos x="267969" y="759460"/>
              </a:cxn>
              <a:cxn ang="0">
                <a:pos x="395350" y="747115"/>
              </a:cxn>
              <a:cxn ang="0">
                <a:pos x="517397" y="727329"/>
              </a:cxn>
              <a:cxn ang="0">
                <a:pos x="607556" y="706920"/>
              </a:cxn>
              <a:cxn ang="0">
                <a:pos x="70230" y="706272"/>
              </a:cxn>
              <a:cxn ang="0">
                <a:pos x="1214521" y="265409"/>
              </a:cxn>
              <a:cxn ang="0">
                <a:pos x="1165478" y="330200"/>
              </a:cxn>
              <a:cxn ang="0">
                <a:pos x="1105153" y="393077"/>
              </a:cxn>
              <a:cxn ang="0">
                <a:pos x="1035938" y="450938"/>
              </a:cxn>
              <a:cxn ang="0">
                <a:pos x="957326" y="504050"/>
              </a:cxn>
              <a:cxn ang="0">
                <a:pos x="870457" y="551675"/>
              </a:cxn>
              <a:cxn ang="0">
                <a:pos x="775588" y="593636"/>
              </a:cxn>
              <a:cxn ang="0">
                <a:pos x="673353" y="629462"/>
              </a:cxn>
              <a:cxn ang="0">
                <a:pos x="564260" y="658876"/>
              </a:cxn>
              <a:cxn ang="0">
                <a:pos x="448817" y="681596"/>
              </a:cxn>
              <a:cxn ang="0">
                <a:pos x="327659" y="697293"/>
              </a:cxn>
              <a:cxn ang="0">
                <a:pos x="201294" y="705586"/>
              </a:cxn>
              <a:cxn ang="0">
                <a:pos x="607556" y="706920"/>
              </a:cxn>
              <a:cxn ang="0">
                <a:pos x="743203" y="666623"/>
              </a:cxn>
              <a:cxn ang="0">
                <a:pos x="846073" y="626122"/>
              </a:cxn>
              <a:cxn ang="0">
                <a:pos x="941323" y="579323"/>
              </a:cxn>
              <a:cxn ang="0">
                <a:pos x="1028572" y="526288"/>
              </a:cxn>
              <a:cxn ang="0">
                <a:pos x="1107439" y="467309"/>
              </a:cxn>
              <a:cxn ang="0">
                <a:pos x="1177289" y="402386"/>
              </a:cxn>
              <a:cxn ang="0">
                <a:pos x="1237233" y="332232"/>
              </a:cxn>
              <a:cxn ang="0">
                <a:pos x="1264411" y="293624"/>
              </a:cxn>
              <a:cxn ang="0">
                <a:pos x="1266063" y="290068"/>
              </a:cxn>
              <a:cxn ang="0">
                <a:pos x="1239394" y="268224"/>
              </a:cxn>
              <a:cxn ang="0">
                <a:pos x="1214521" y="265409"/>
              </a:cxn>
              <a:cxn ang="0">
                <a:pos x="1228216" y="232283"/>
              </a:cxn>
              <a:cxn ang="0">
                <a:pos x="1270661" y="278984"/>
              </a:cxn>
              <a:cxn ang="0">
                <a:pos x="1369120" y="232283"/>
              </a:cxn>
              <a:cxn ang="0">
                <a:pos x="1216600" y="260379"/>
              </a:cxn>
              <a:cxn ang="0">
                <a:pos x="1280921" y="254254"/>
              </a:cxn>
              <a:cxn ang="0">
                <a:pos x="1216152" y="263017"/>
              </a:cxn>
              <a:cxn ang="0">
                <a:pos x="1213357" y="268224"/>
              </a:cxn>
              <a:cxn ang="0">
                <a:pos x="1224263" y="263017"/>
              </a:cxn>
              <a:cxn ang="0">
                <a:pos x="1213357" y="268224"/>
              </a:cxn>
              <a:cxn ang="0">
                <a:pos x="1224263" y="263017"/>
              </a:cxn>
              <a:cxn ang="0">
                <a:pos x="1214521" y="265409"/>
              </a:cxn>
              <a:cxn ang="0">
                <a:pos x="1224263" y="263017"/>
              </a:cxn>
              <a:cxn ang="0">
                <a:pos x="1338198" y="0"/>
              </a:cxn>
              <a:cxn ang="0">
                <a:pos x="1216600" y="260379"/>
              </a:cxn>
              <a:cxn ang="0">
                <a:pos x="1369120" y="232283"/>
              </a:cxn>
            </a:cxnLst>
            <a:rect l="0" t="0" r="r" b="b"/>
            <a:pathLst>
              <a:path w="1380489" h="764539">
                <a:moveTo>
                  <a:pt x="2158" y="703605"/>
                </a:moveTo>
                <a:lnTo>
                  <a:pt x="0" y="760704"/>
                </a:lnTo>
                <a:lnTo>
                  <a:pt x="67944" y="763371"/>
                </a:lnTo>
                <a:lnTo>
                  <a:pt x="135762" y="764057"/>
                </a:lnTo>
                <a:lnTo>
                  <a:pt x="202437" y="762723"/>
                </a:lnTo>
                <a:lnTo>
                  <a:pt x="267969" y="759460"/>
                </a:lnTo>
                <a:lnTo>
                  <a:pt x="332231" y="754253"/>
                </a:lnTo>
                <a:lnTo>
                  <a:pt x="395350" y="747115"/>
                </a:lnTo>
                <a:lnTo>
                  <a:pt x="457072" y="738136"/>
                </a:lnTo>
                <a:lnTo>
                  <a:pt x="517397" y="727329"/>
                </a:lnTo>
                <a:lnTo>
                  <a:pt x="576198" y="714756"/>
                </a:lnTo>
                <a:lnTo>
                  <a:pt x="607556" y="706920"/>
                </a:lnTo>
                <a:lnTo>
                  <a:pt x="136270" y="706920"/>
                </a:lnTo>
                <a:lnTo>
                  <a:pt x="70230" y="706272"/>
                </a:lnTo>
                <a:lnTo>
                  <a:pt x="2158" y="703605"/>
                </a:lnTo>
                <a:close/>
              </a:path>
              <a:path w="1380489" h="764539">
                <a:moveTo>
                  <a:pt x="1214521" y="265409"/>
                </a:moveTo>
                <a:lnTo>
                  <a:pt x="1192148" y="297053"/>
                </a:lnTo>
                <a:lnTo>
                  <a:pt x="1165478" y="330200"/>
                </a:lnTo>
                <a:lnTo>
                  <a:pt x="1136650" y="362216"/>
                </a:lnTo>
                <a:lnTo>
                  <a:pt x="1105153" y="393077"/>
                </a:lnTo>
                <a:lnTo>
                  <a:pt x="1072006" y="422452"/>
                </a:lnTo>
                <a:lnTo>
                  <a:pt x="1035938" y="450938"/>
                </a:lnTo>
                <a:lnTo>
                  <a:pt x="997838" y="478155"/>
                </a:lnTo>
                <a:lnTo>
                  <a:pt x="957326" y="504050"/>
                </a:lnTo>
                <a:lnTo>
                  <a:pt x="915034" y="528561"/>
                </a:lnTo>
                <a:lnTo>
                  <a:pt x="870457" y="551675"/>
                </a:lnTo>
                <a:lnTo>
                  <a:pt x="823976" y="573392"/>
                </a:lnTo>
                <a:lnTo>
                  <a:pt x="775588" y="593636"/>
                </a:lnTo>
                <a:lnTo>
                  <a:pt x="725423" y="612330"/>
                </a:lnTo>
                <a:lnTo>
                  <a:pt x="673353" y="629462"/>
                </a:lnTo>
                <a:lnTo>
                  <a:pt x="619632" y="644994"/>
                </a:lnTo>
                <a:lnTo>
                  <a:pt x="564260" y="658876"/>
                </a:lnTo>
                <a:lnTo>
                  <a:pt x="507364" y="671068"/>
                </a:lnTo>
                <a:lnTo>
                  <a:pt x="448817" y="681596"/>
                </a:lnTo>
                <a:lnTo>
                  <a:pt x="389000" y="690333"/>
                </a:lnTo>
                <a:lnTo>
                  <a:pt x="327659" y="697293"/>
                </a:lnTo>
                <a:lnTo>
                  <a:pt x="265048" y="702373"/>
                </a:lnTo>
                <a:lnTo>
                  <a:pt x="201294" y="705586"/>
                </a:lnTo>
                <a:lnTo>
                  <a:pt x="136270" y="706920"/>
                </a:lnTo>
                <a:lnTo>
                  <a:pt x="607556" y="706920"/>
                </a:lnTo>
                <a:lnTo>
                  <a:pt x="689228" y="684352"/>
                </a:lnTo>
                <a:lnTo>
                  <a:pt x="743203" y="666623"/>
                </a:lnTo>
                <a:lnTo>
                  <a:pt x="795527" y="647204"/>
                </a:lnTo>
                <a:lnTo>
                  <a:pt x="846073" y="626122"/>
                </a:lnTo>
                <a:lnTo>
                  <a:pt x="894588" y="603453"/>
                </a:lnTo>
                <a:lnTo>
                  <a:pt x="941323" y="579323"/>
                </a:lnTo>
                <a:lnTo>
                  <a:pt x="986027" y="553542"/>
                </a:lnTo>
                <a:lnTo>
                  <a:pt x="1028572" y="526288"/>
                </a:lnTo>
                <a:lnTo>
                  <a:pt x="1069085" y="497497"/>
                </a:lnTo>
                <a:lnTo>
                  <a:pt x="1107439" y="467309"/>
                </a:lnTo>
                <a:lnTo>
                  <a:pt x="1143634" y="435343"/>
                </a:lnTo>
                <a:lnTo>
                  <a:pt x="1177289" y="402386"/>
                </a:lnTo>
                <a:lnTo>
                  <a:pt x="1208531" y="367880"/>
                </a:lnTo>
                <a:lnTo>
                  <a:pt x="1237233" y="332232"/>
                </a:lnTo>
                <a:lnTo>
                  <a:pt x="1263268" y="295275"/>
                </a:lnTo>
                <a:lnTo>
                  <a:pt x="1264411" y="293624"/>
                </a:lnTo>
                <a:lnTo>
                  <a:pt x="1265301" y="291846"/>
                </a:lnTo>
                <a:lnTo>
                  <a:pt x="1266063" y="290068"/>
                </a:lnTo>
                <a:lnTo>
                  <a:pt x="1270661" y="278984"/>
                </a:lnTo>
                <a:lnTo>
                  <a:pt x="1239394" y="268224"/>
                </a:lnTo>
                <a:lnTo>
                  <a:pt x="1213357" y="268224"/>
                </a:lnTo>
                <a:lnTo>
                  <a:pt x="1214521" y="265409"/>
                </a:lnTo>
                <a:close/>
              </a:path>
              <a:path w="1380489" h="764539">
                <a:moveTo>
                  <a:pt x="1369120" y="232283"/>
                </a:moveTo>
                <a:lnTo>
                  <a:pt x="1228216" y="232283"/>
                </a:lnTo>
                <a:lnTo>
                  <a:pt x="1280921" y="254254"/>
                </a:lnTo>
                <a:lnTo>
                  <a:pt x="1270661" y="278984"/>
                </a:lnTo>
                <a:lnTo>
                  <a:pt x="1380363" y="316738"/>
                </a:lnTo>
                <a:lnTo>
                  <a:pt x="1369120" y="232283"/>
                </a:lnTo>
                <a:close/>
              </a:path>
              <a:path w="1380489" h="764539">
                <a:moveTo>
                  <a:pt x="1228216" y="232283"/>
                </a:moveTo>
                <a:lnTo>
                  <a:pt x="1216600" y="260379"/>
                </a:lnTo>
                <a:lnTo>
                  <a:pt x="1270661" y="278984"/>
                </a:lnTo>
                <a:lnTo>
                  <a:pt x="1280921" y="254254"/>
                </a:lnTo>
                <a:lnTo>
                  <a:pt x="1228216" y="232283"/>
                </a:lnTo>
                <a:close/>
              </a:path>
              <a:path w="1380489" h="764539">
                <a:moveTo>
                  <a:pt x="1216152" y="263017"/>
                </a:moveTo>
                <a:lnTo>
                  <a:pt x="1214521" y="265409"/>
                </a:lnTo>
                <a:lnTo>
                  <a:pt x="1213357" y="268224"/>
                </a:lnTo>
                <a:lnTo>
                  <a:pt x="1216152" y="263017"/>
                </a:lnTo>
                <a:close/>
              </a:path>
              <a:path w="1380489" h="764539">
                <a:moveTo>
                  <a:pt x="1224263" y="263017"/>
                </a:moveTo>
                <a:lnTo>
                  <a:pt x="1216152" y="263017"/>
                </a:lnTo>
                <a:lnTo>
                  <a:pt x="1213357" y="268224"/>
                </a:lnTo>
                <a:lnTo>
                  <a:pt x="1239394" y="268224"/>
                </a:lnTo>
                <a:lnTo>
                  <a:pt x="1224263" y="263017"/>
                </a:lnTo>
                <a:close/>
              </a:path>
              <a:path w="1380489" h="764539">
                <a:moveTo>
                  <a:pt x="1216600" y="260379"/>
                </a:moveTo>
                <a:lnTo>
                  <a:pt x="1214521" y="265409"/>
                </a:lnTo>
                <a:lnTo>
                  <a:pt x="1216152" y="263017"/>
                </a:lnTo>
                <a:lnTo>
                  <a:pt x="1224263" y="263017"/>
                </a:lnTo>
                <a:lnTo>
                  <a:pt x="1216600" y="260379"/>
                </a:lnTo>
                <a:close/>
              </a:path>
              <a:path w="1380489" h="764539">
                <a:moveTo>
                  <a:pt x="1338198" y="0"/>
                </a:moveTo>
                <a:lnTo>
                  <a:pt x="1110233" y="223774"/>
                </a:lnTo>
                <a:lnTo>
                  <a:pt x="1216600" y="260379"/>
                </a:lnTo>
                <a:lnTo>
                  <a:pt x="1228216" y="232283"/>
                </a:lnTo>
                <a:lnTo>
                  <a:pt x="1369120" y="232283"/>
                </a:lnTo>
                <a:lnTo>
                  <a:pt x="1338198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 bwMode="auto">
          <a:xfrm>
            <a:off x="250825" y="484188"/>
            <a:ext cx="3960813" cy="180340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графа в заявлении</a:t>
            </a:r>
          </a:p>
          <a:p>
            <a:pPr algn="ctr" hangingPunct="0"/>
            <a:endParaRPr lang="ru-RU" sz="1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«Сведения об уплате государственной пошлины»</a:t>
            </a:r>
          </a:p>
          <a:p>
            <a:pPr algn="just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заявлении о регистрации средства массовой информации должна быть указана информация об уплате государственной пошлины в соответствии с пунктом 12 части 1 статьи 10 Закона Российской Федерации «О средствах массовой информации»</a:t>
            </a:r>
            <a:endParaRPr lang="ru-RU" sz="1200" b="1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36876" name="object 15"/>
          <p:cNvSpPr>
            <a:spLocks/>
          </p:cNvSpPr>
          <p:nvPr/>
        </p:nvSpPr>
        <p:spPr bwMode="auto">
          <a:xfrm>
            <a:off x="4356100" y="1058863"/>
            <a:ext cx="1511300" cy="509587"/>
          </a:xfrm>
          <a:custGeom>
            <a:avLst/>
            <a:gdLst/>
            <a:ahLst/>
            <a:cxnLst>
              <a:cxn ang="0">
                <a:pos x="0" y="553339"/>
              </a:cxn>
              <a:cxn ang="0">
                <a:pos x="96519" y="570230"/>
              </a:cxn>
              <a:cxn ang="0">
                <a:pos x="194183" y="579628"/>
              </a:cxn>
              <a:cxn ang="0">
                <a:pos x="291211" y="581533"/>
              </a:cxn>
              <a:cxn ang="0">
                <a:pos x="387350" y="576199"/>
              </a:cxn>
              <a:cxn ang="0">
                <a:pos x="481711" y="563626"/>
              </a:cxn>
              <a:cxn ang="0">
                <a:pos x="574166" y="544068"/>
              </a:cxn>
              <a:cxn ang="0">
                <a:pos x="643098" y="524383"/>
              </a:cxn>
              <a:cxn ang="0">
                <a:pos x="198627" y="522732"/>
              </a:cxn>
              <a:cxn ang="0">
                <a:pos x="105410" y="513842"/>
              </a:cxn>
              <a:cxn ang="0">
                <a:pos x="10922" y="497205"/>
              </a:cxn>
              <a:cxn ang="0">
                <a:pos x="1020063" y="249936"/>
              </a:cxn>
              <a:cxn ang="0">
                <a:pos x="954404" y="303657"/>
              </a:cxn>
              <a:cxn ang="0">
                <a:pos x="883665" y="352044"/>
              </a:cxn>
              <a:cxn ang="0">
                <a:pos x="808609" y="394970"/>
              </a:cxn>
              <a:cxn ang="0">
                <a:pos x="729488" y="432181"/>
              </a:cxn>
              <a:cxn ang="0">
                <a:pos x="646938" y="463296"/>
              </a:cxn>
              <a:cxn ang="0">
                <a:pos x="561213" y="488442"/>
              </a:cxn>
              <a:cxn ang="0">
                <a:pos x="473075" y="507111"/>
              </a:cxn>
              <a:cxn ang="0">
                <a:pos x="383031" y="519175"/>
              </a:cxn>
              <a:cxn ang="0">
                <a:pos x="291211" y="524383"/>
              </a:cxn>
              <a:cxn ang="0">
                <a:pos x="707643" y="502412"/>
              </a:cxn>
              <a:cxn ang="0">
                <a:pos x="792734" y="466471"/>
              </a:cxn>
              <a:cxn ang="0">
                <a:pos x="874013" y="424434"/>
              </a:cxn>
              <a:cxn ang="0">
                <a:pos x="950849" y="376428"/>
              </a:cxn>
              <a:cxn ang="0">
                <a:pos x="1023112" y="322580"/>
              </a:cxn>
              <a:cxn ang="0">
                <a:pos x="1089914" y="263017"/>
              </a:cxn>
              <a:cxn ang="0">
                <a:pos x="1057047" y="213549"/>
              </a:cxn>
              <a:cxn ang="0">
                <a:pos x="1075816" y="189992"/>
              </a:cxn>
              <a:cxn ang="0">
                <a:pos x="1103044" y="247029"/>
              </a:cxn>
              <a:cxn ang="0">
                <a:pos x="1217608" y="189992"/>
              </a:cxn>
              <a:cxn ang="0">
                <a:pos x="1057047" y="213549"/>
              </a:cxn>
              <a:cxn ang="0">
                <a:pos x="1120266" y="226060"/>
              </a:cxn>
              <a:cxn ang="0">
                <a:pos x="1249299" y="0"/>
              </a:cxn>
              <a:cxn ang="0">
                <a:pos x="1057047" y="213549"/>
              </a:cxn>
              <a:cxn ang="0">
                <a:pos x="1217608" y="189992"/>
              </a:cxn>
            </a:cxnLst>
            <a:rect l="0" t="0" r="r" b="b"/>
            <a:pathLst>
              <a:path w="1249679" h="581660">
                <a:moveTo>
                  <a:pt x="10922" y="497205"/>
                </a:moveTo>
                <a:lnTo>
                  <a:pt x="0" y="553339"/>
                </a:lnTo>
                <a:lnTo>
                  <a:pt x="47625" y="562610"/>
                </a:lnTo>
                <a:lnTo>
                  <a:pt x="96519" y="570230"/>
                </a:lnTo>
                <a:lnTo>
                  <a:pt x="145414" y="575945"/>
                </a:lnTo>
                <a:lnTo>
                  <a:pt x="194183" y="579628"/>
                </a:lnTo>
                <a:lnTo>
                  <a:pt x="242824" y="581533"/>
                </a:lnTo>
                <a:lnTo>
                  <a:pt x="291211" y="581533"/>
                </a:lnTo>
                <a:lnTo>
                  <a:pt x="339471" y="579755"/>
                </a:lnTo>
                <a:lnTo>
                  <a:pt x="387350" y="576199"/>
                </a:lnTo>
                <a:lnTo>
                  <a:pt x="434721" y="570738"/>
                </a:lnTo>
                <a:lnTo>
                  <a:pt x="481711" y="563626"/>
                </a:lnTo>
                <a:lnTo>
                  <a:pt x="528192" y="554609"/>
                </a:lnTo>
                <a:lnTo>
                  <a:pt x="574166" y="544068"/>
                </a:lnTo>
                <a:lnTo>
                  <a:pt x="619378" y="531749"/>
                </a:lnTo>
                <a:lnTo>
                  <a:pt x="643098" y="524383"/>
                </a:lnTo>
                <a:lnTo>
                  <a:pt x="244983" y="524383"/>
                </a:lnTo>
                <a:lnTo>
                  <a:pt x="198627" y="522732"/>
                </a:lnTo>
                <a:lnTo>
                  <a:pt x="152018" y="519175"/>
                </a:lnTo>
                <a:lnTo>
                  <a:pt x="105410" y="513842"/>
                </a:lnTo>
                <a:lnTo>
                  <a:pt x="58674" y="506603"/>
                </a:lnTo>
                <a:lnTo>
                  <a:pt x="10922" y="497205"/>
                </a:lnTo>
                <a:close/>
              </a:path>
              <a:path w="1249679" h="581660">
                <a:moveTo>
                  <a:pt x="1057047" y="213549"/>
                </a:moveTo>
                <a:lnTo>
                  <a:pt x="1020063" y="249936"/>
                </a:lnTo>
                <a:lnTo>
                  <a:pt x="987805" y="277495"/>
                </a:lnTo>
                <a:lnTo>
                  <a:pt x="954404" y="303657"/>
                </a:lnTo>
                <a:lnTo>
                  <a:pt x="919606" y="328549"/>
                </a:lnTo>
                <a:lnTo>
                  <a:pt x="883665" y="352044"/>
                </a:lnTo>
                <a:lnTo>
                  <a:pt x="846581" y="374269"/>
                </a:lnTo>
                <a:lnTo>
                  <a:pt x="808609" y="394970"/>
                </a:lnTo>
                <a:lnTo>
                  <a:pt x="769492" y="414274"/>
                </a:lnTo>
                <a:lnTo>
                  <a:pt x="729488" y="432181"/>
                </a:lnTo>
                <a:lnTo>
                  <a:pt x="688466" y="448564"/>
                </a:lnTo>
                <a:lnTo>
                  <a:pt x="646938" y="463296"/>
                </a:lnTo>
                <a:lnTo>
                  <a:pt x="604392" y="476631"/>
                </a:lnTo>
                <a:lnTo>
                  <a:pt x="561213" y="488442"/>
                </a:lnTo>
                <a:lnTo>
                  <a:pt x="517398" y="498602"/>
                </a:lnTo>
                <a:lnTo>
                  <a:pt x="473075" y="507111"/>
                </a:lnTo>
                <a:lnTo>
                  <a:pt x="428243" y="513969"/>
                </a:lnTo>
                <a:lnTo>
                  <a:pt x="383031" y="519175"/>
                </a:lnTo>
                <a:lnTo>
                  <a:pt x="337312" y="522605"/>
                </a:lnTo>
                <a:lnTo>
                  <a:pt x="291211" y="524383"/>
                </a:lnTo>
                <a:lnTo>
                  <a:pt x="643098" y="524383"/>
                </a:lnTo>
                <a:lnTo>
                  <a:pt x="707643" y="502412"/>
                </a:lnTo>
                <a:lnTo>
                  <a:pt x="750697" y="485267"/>
                </a:lnTo>
                <a:lnTo>
                  <a:pt x="792734" y="466471"/>
                </a:lnTo>
                <a:lnTo>
                  <a:pt x="833881" y="446150"/>
                </a:lnTo>
                <a:lnTo>
                  <a:pt x="874013" y="424434"/>
                </a:lnTo>
                <a:lnTo>
                  <a:pt x="913002" y="401066"/>
                </a:lnTo>
                <a:lnTo>
                  <a:pt x="950849" y="376428"/>
                </a:lnTo>
                <a:lnTo>
                  <a:pt x="987551" y="350266"/>
                </a:lnTo>
                <a:lnTo>
                  <a:pt x="1023112" y="322580"/>
                </a:lnTo>
                <a:lnTo>
                  <a:pt x="1057148" y="293497"/>
                </a:lnTo>
                <a:lnTo>
                  <a:pt x="1089914" y="263017"/>
                </a:lnTo>
                <a:lnTo>
                  <a:pt x="1103044" y="247029"/>
                </a:lnTo>
                <a:lnTo>
                  <a:pt x="1057047" y="213549"/>
                </a:lnTo>
                <a:close/>
              </a:path>
              <a:path w="1249679" h="581660">
                <a:moveTo>
                  <a:pt x="1217608" y="189992"/>
                </a:moveTo>
                <a:lnTo>
                  <a:pt x="1075816" y="189992"/>
                </a:lnTo>
                <a:lnTo>
                  <a:pt x="1120266" y="226060"/>
                </a:lnTo>
                <a:lnTo>
                  <a:pt x="1103044" y="247029"/>
                </a:lnTo>
                <a:lnTo>
                  <a:pt x="1196721" y="315214"/>
                </a:lnTo>
                <a:lnTo>
                  <a:pt x="1217608" y="189992"/>
                </a:lnTo>
                <a:close/>
              </a:path>
              <a:path w="1249679" h="581660">
                <a:moveTo>
                  <a:pt x="1075816" y="189992"/>
                </a:moveTo>
                <a:lnTo>
                  <a:pt x="1057047" y="213549"/>
                </a:lnTo>
                <a:lnTo>
                  <a:pt x="1103044" y="247029"/>
                </a:lnTo>
                <a:lnTo>
                  <a:pt x="1120266" y="226060"/>
                </a:lnTo>
                <a:lnTo>
                  <a:pt x="1075816" y="189992"/>
                </a:lnTo>
                <a:close/>
              </a:path>
              <a:path w="1249679" h="581660">
                <a:moveTo>
                  <a:pt x="1249299" y="0"/>
                </a:moveTo>
                <a:lnTo>
                  <a:pt x="965708" y="147066"/>
                </a:lnTo>
                <a:lnTo>
                  <a:pt x="1057047" y="213549"/>
                </a:lnTo>
                <a:lnTo>
                  <a:pt x="1075816" y="189992"/>
                </a:lnTo>
                <a:lnTo>
                  <a:pt x="1217608" y="189992"/>
                </a:lnTo>
                <a:lnTo>
                  <a:pt x="1249299" y="0"/>
                </a:lnTo>
                <a:close/>
              </a:path>
            </a:pathLst>
          </a:custGeom>
          <a:solidFill>
            <a:srgbClr val="3B1E78">
              <a:alpha val="50195"/>
            </a:srgbClr>
          </a:solidFill>
          <a:ln w="9525">
            <a:solidFill>
              <a:srgbClr val="0070C0"/>
            </a:solidFill>
            <a:round/>
            <a:headEnd/>
            <a:tailEnd/>
          </a:ln>
        </p:spPr>
        <p:txBody>
          <a:bodyPr lIns="0" tIns="0" rIns="0" bIns="0"/>
          <a:lstStyle/>
          <a:p>
            <a:endParaRPr lang="ru-RU"/>
          </a:p>
        </p:txBody>
      </p:sp>
      <p:cxnSp>
        <p:nvCxnSpPr>
          <p:cNvPr id="34" name="Прямая соединительная линия 33"/>
          <p:cNvCxnSpPr/>
          <p:nvPr/>
        </p:nvCxnSpPr>
        <p:spPr bwMode="auto">
          <a:xfrm>
            <a:off x="4356100" y="700088"/>
            <a:ext cx="0" cy="143986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8" name="Прямая соединительная линия 37"/>
          <p:cNvCxnSpPr/>
          <p:nvPr/>
        </p:nvCxnSpPr>
        <p:spPr bwMode="auto">
          <a:xfrm>
            <a:off x="1116013" y="842963"/>
            <a:ext cx="216058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36879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484188"/>
            <a:ext cx="157163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2" name="Прямая соединительная линия 41"/>
          <p:cNvCxnSpPr/>
          <p:nvPr/>
        </p:nvCxnSpPr>
        <p:spPr bwMode="auto">
          <a:xfrm>
            <a:off x="4356100" y="2500313"/>
            <a:ext cx="0" cy="792162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" name="1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8675688" y="4732338"/>
            <a:ext cx="304800" cy="304800"/>
          </a:xfr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3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7890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9400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34925"/>
            <a:ext cx="69484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1338" y="4252913"/>
            <a:ext cx="8458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buSzPct val="100000"/>
              <a:defRPr/>
            </a:pPr>
            <a:r>
              <a:rPr lang="ru-RU" sz="1400" b="1" dirty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37893" name="Прямоугольник 6"/>
          <p:cNvSpPr>
            <a:spLocks noChangeArrowheads="1"/>
          </p:cNvSpPr>
          <p:nvPr/>
        </p:nvSpPr>
        <p:spPr bwMode="auto">
          <a:xfrm>
            <a:off x="53975" y="681038"/>
            <a:ext cx="9036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SzPct val="100000"/>
            </a:pPr>
            <a:endParaRPr lang="ru-RU" altLang="ru-RU" sz="1200">
              <a:solidFill>
                <a:srgbClr val="002060"/>
              </a:solidFill>
              <a:latin typeface="Times New Roman" pitchFamily="18" charset="0"/>
              <a:ea typeface="DINCondensedC"/>
              <a:cs typeface="Times New Roman" pitchFamily="18" charset="0"/>
            </a:endParaRPr>
          </a:p>
        </p:txBody>
      </p:sp>
      <p:sp>
        <p:nvSpPr>
          <p:cNvPr id="37894" name="Прямоугольник 7"/>
          <p:cNvSpPr>
            <a:spLocks noChangeArrowheads="1"/>
          </p:cNvSpPr>
          <p:nvPr/>
        </p:nvSpPr>
        <p:spPr bwMode="auto">
          <a:xfrm>
            <a:off x="4610100" y="1192213"/>
            <a:ext cx="414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1763713" y="128588"/>
            <a:ext cx="5545137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Размер государственной пошлины</a:t>
            </a:r>
            <a:endParaRPr lang="ru-RU" b="1">
              <a:solidFill>
                <a:srgbClr val="0070C0"/>
              </a:solidFill>
            </a:endParaRPr>
          </a:p>
        </p:txBody>
      </p:sp>
      <p:sp>
        <p:nvSpPr>
          <p:cNvPr id="37896" name="object 148"/>
          <p:cNvSpPr>
            <a:spLocks noChangeArrowheads="1"/>
          </p:cNvSpPr>
          <p:nvPr/>
        </p:nvSpPr>
        <p:spPr bwMode="auto">
          <a:xfrm>
            <a:off x="204788" y="5172075"/>
            <a:ext cx="1649412" cy="10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ru-RU"/>
          </a:p>
        </p:txBody>
      </p:sp>
      <p:sp>
        <p:nvSpPr>
          <p:cNvPr id="37897" name="Прямоугольник 19"/>
          <p:cNvSpPr>
            <a:spLocks noChangeArrowheads="1"/>
          </p:cNvSpPr>
          <p:nvPr/>
        </p:nvSpPr>
        <p:spPr bwMode="auto">
          <a:xfrm>
            <a:off x="306388" y="468313"/>
            <a:ext cx="851376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7675" algn="just">
              <a:tabLst>
                <a:tab pos="255588" algn="l"/>
              </a:tabLst>
            </a:pPr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    регистрацию    СМИ    и    за    внесение    изменений    в запись о регистрации СМИ уплачивается государственная пошлина в порядке и размере, установленном главой 25.3 части второй Налогового кодекса Российской Федерации</a:t>
            </a:r>
          </a:p>
        </p:txBody>
      </p:sp>
      <p:pic>
        <p:nvPicPr>
          <p:cNvPr id="15" name="1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8763000" y="4748213"/>
            <a:ext cx="304800" cy="304800"/>
          </a:xfrm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409575" y="1252538"/>
          <a:ext cx="8410575" cy="3416300"/>
        </p:xfrm>
        <a:graphic>
          <a:graphicData uri="http://schemas.openxmlformats.org/drawingml/2006/table">
            <a:tbl>
              <a:tblPr/>
              <a:tblGrid>
                <a:gridCol w="2794000"/>
                <a:gridCol w="1512888"/>
                <a:gridCol w="1584325"/>
                <a:gridCol w="1295400"/>
                <a:gridCol w="1223962"/>
              </a:tblGrid>
              <a:tr h="9906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900" b="0" i="0" u="none" strike="noStrike" cap="none" normalizeH="0" baseline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Неспециализированное СМИ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СМИ образовательного, культурно-просветительского характера, а также издания для детей, подростков и инвалидов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Рекламное СМИ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Эротическое СМИ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DF0E9"/>
                    </a:solidFill>
                  </a:tcPr>
                </a:tc>
              </a:tr>
              <a:tr h="803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всей территории Российской Федерации и за ее пределами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8 000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1 600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40 000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80 000 рублей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  <a:tr h="803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территории субъекта Российской Федерации, территории муниципального образования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4 000 рублей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800 рублей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20 000 рублей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40 000 рублей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0F3EE"/>
                    </a:solidFill>
                  </a:tcPr>
                </a:tc>
              </a:tr>
              <a:tr h="80327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За государственную регистрацию и за внесение изменений в запись о регистрации СМИ, продукция которого предназначена для распространения на территориях двух и более субъектов Российской Федерации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8 000 рублей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1 600 рублей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40 000 рублей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Calibri" pitchFamily="34" charset="0"/>
                        </a:rPr>
                        <a:t>80 000 рублей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  <a:sym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1E5D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1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3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03841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842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843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3844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750" y="128588"/>
            <a:ext cx="8064500" cy="647700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 факт уплаты государственной пошлины </a:t>
            </a:r>
          </a:p>
          <a:p>
            <a:pPr algn="ctr" hangingPunct="0"/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(по инициативе заявителя) </a:t>
            </a:r>
            <a:r>
              <a:rPr lang="ru-RU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03846" name="Picture 1" descr="C:\Users\admin1\Pictures\Screenshots\Снимок экрана (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24300" y="987425"/>
            <a:ext cx="1871663" cy="3879850"/>
          </a:xfrm>
          <a:prstGeom prst="rect">
            <a:avLst/>
          </a:prstGeom>
          <a:noFill/>
          <a:ln w="9525">
            <a:solidFill>
              <a:srgbClr val="3399FF"/>
            </a:solidFill>
            <a:miter lim="800000"/>
            <a:headEnd/>
            <a:tailEnd/>
          </a:ln>
        </p:spPr>
      </p:pic>
      <p:graphicFrame>
        <p:nvGraphicFramePr>
          <p:cNvPr id="203838" name="Object 62"/>
          <p:cNvGraphicFramePr>
            <a:graphicFrameLocks noChangeAspect="1"/>
          </p:cNvGraphicFramePr>
          <p:nvPr/>
        </p:nvGraphicFramePr>
        <p:xfrm>
          <a:off x="6300788" y="1058863"/>
          <a:ext cx="2559050" cy="3816350"/>
        </p:xfrm>
        <a:graphic>
          <a:graphicData uri="http://schemas.openxmlformats.org/presentationml/2006/ole">
            <p:oleObj spid="_x0000_s203838" name="Document" r:id="rId6" imgW="6632243" imgH="10172948" progId="">
              <p:embed/>
            </p:oleObj>
          </a:graphicData>
        </a:graphic>
      </p:graphicFrame>
      <p:cxnSp>
        <p:nvCxnSpPr>
          <p:cNvPr id="22" name="Прямая со стрелкой 21"/>
          <p:cNvCxnSpPr/>
          <p:nvPr/>
        </p:nvCxnSpPr>
        <p:spPr bwMode="auto">
          <a:xfrm>
            <a:off x="5795963" y="2643188"/>
            <a:ext cx="431800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0" name="Прямая со стрелкой 19"/>
          <p:cNvCxnSpPr/>
          <p:nvPr/>
        </p:nvCxnSpPr>
        <p:spPr bwMode="auto">
          <a:xfrm>
            <a:off x="3419475" y="2643188"/>
            <a:ext cx="504825" cy="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8" name="1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7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  <p:pic>
        <p:nvPicPr>
          <p:cNvPr id="203850" name="Рисунок 22"/>
          <p:cNvPicPr>
            <a:picLocks noChangeAspect="1" noChangeArrowheads="1"/>
          </p:cNvPicPr>
          <p:nvPr/>
        </p:nvPicPr>
        <p:blipFill>
          <a:blip r:embed="rId8"/>
          <a:srcRect l="27226" t="22591" r="25426" b="3564"/>
          <a:stretch>
            <a:fillRect/>
          </a:stretch>
        </p:blipFill>
        <p:spPr bwMode="auto">
          <a:xfrm>
            <a:off x="539750" y="887413"/>
            <a:ext cx="2879725" cy="381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8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04802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23813"/>
            <a:ext cx="9169400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34925"/>
            <a:ext cx="69484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1338" y="4252913"/>
            <a:ext cx="8458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buSzPct val="100000"/>
              <a:defRPr/>
            </a:pPr>
            <a:r>
              <a:rPr lang="ru-RU" sz="1400" b="1" dirty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204805" name="Прямоугольник 6"/>
          <p:cNvSpPr>
            <a:spLocks noChangeArrowheads="1"/>
          </p:cNvSpPr>
          <p:nvPr/>
        </p:nvSpPr>
        <p:spPr bwMode="auto">
          <a:xfrm>
            <a:off x="53975" y="681038"/>
            <a:ext cx="9036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SzPct val="100000"/>
            </a:pPr>
            <a:endParaRPr lang="ru-RU" altLang="ru-RU" sz="1200">
              <a:solidFill>
                <a:srgbClr val="002060"/>
              </a:solidFill>
              <a:latin typeface="Times New Roman" pitchFamily="18" charset="0"/>
              <a:ea typeface="DINCondensedC"/>
              <a:cs typeface="Times New Roman" pitchFamily="18" charset="0"/>
            </a:endParaRPr>
          </a:p>
        </p:txBody>
      </p:sp>
      <p:sp>
        <p:nvSpPr>
          <p:cNvPr id="204806" name="Прямоугольник 7"/>
          <p:cNvSpPr>
            <a:spLocks noChangeArrowheads="1"/>
          </p:cNvSpPr>
          <p:nvPr/>
        </p:nvSpPr>
        <p:spPr bwMode="auto">
          <a:xfrm>
            <a:off x="4610100" y="1192213"/>
            <a:ext cx="414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04807" name="object 148"/>
          <p:cNvSpPr>
            <a:spLocks noChangeArrowheads="1"/>
          </p:cNvSpPr>
          <p:nvPr/>
        </p:nvSpPr>
        <p:spPr bwMode="auto">
          <a:xfrm>
            <a:off x="204788" y="5172075"/>
            <a:ext cx="1649412" cy="10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ru-RU"/>
          </a:p>
        </p:txBody>
      </p:sp>
      <p:sp>
        <p:nvSpPr>
          <p:cNvPr id="204808" name="Прямоугольник 17"/>
          <p:cNvSpPr>
            <a:spLocks noChangeArrowheads="1"/>
          </p:cNvSpPr>
          <p:nvPr/>
        </p:nvSpPr>
        <p:spPr bwMode="auto">
          <a:xfrm>
            <a:off x="2286000" y="197167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98450" y="392113"/>
            <a:ext cx="4968875" cy="4095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>
              <a:tabLst>
                <a:tab pos="447675" algn="l"/>
              </a:tabLst>
            </a:pP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34963" y="1066800"/>
            <a:ext cx="4392612" cy="1041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algn="ctr" eaLnBrk="0" hangingPunct="0">
              <a:spcBef>
                <a:spcPts val="100"/>
              </a:spcBef>
              <a:tabLst>
                <a:tab pos="268288" algn="l"/>
              </a:tabLst>
            </a:pPr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для уплаты  государственной пошлины  размещаются  на официальном сайте регистрирующего органа и его территориальных органов</a:t>
            </a:r>
          </a:p>
          <a:p>
            <a:pPr marL="12700" algn="ctr" eaLnBrk="0" hangingPunct="0">
              <a:spcBef>
                <a:spcPts val="100"/>
              </a:spcBef>
              <a:tabLst>
                <a:tab pos="268288" algn="l"/>
              </a:tabLst>
            </a:pPr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Адрес сайта Управления Роскомнадзора по Самарской области: </a:t>
            </a:r>
          </a:p>
          <a:p>
            <a:pPr marL="12700" algn="ctr" eaLnBrk="0" hangingPunct="0">
              <a:spcBef>
                <a:spcPts val="100"/>
              </a:spcBef>
              <a:tabLst>
                <a:tab pos="268288" algn="l"/>
              </a:tabLst>
            </a:pPr>
            <a:r>
              <a:rPr lang="en-US" sz="12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en-US" sz="12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11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7900" y="1301750"/>
            <a:ext cx="922338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12" name="Picture 1" descr="C:\Users\admin1\Pictures\Screenshots\Снимок экрана (131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67400" y="392113"/>
            <a:ext cx="3168650" cy="462756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25" name="Прямая соединительная линия 24"/>
          <p:cNvCxnSpPr/>
          <p:nvPr/>
        </p:nvCxnSpPr>
        <p:spPr bwMode="auto">
          <a:xfrm>
            <a:off x="6732588" y="2341563"/>
            <a:ext cx="2027237" cy="7937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9" name="Прямая соединительная линия 28"/>
          <p:cNvCxnSpPr/>
          <p:nvPr/>
        </p:nvCxnSpPr>
        <p:spPr bwMode="auto">
          <a:xfrm>
            <a:off x="6858000" y="2211388"/>
            <a:ext cx="204628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0" name="TextBox 19"/>
          <p:cNvSpPr txBox="1"/>
          <p:nvPr/>
        </p:nvSpPr>
        <p:spPr>
          <a:xfrm>
            <a:off x="250825" y="2355850"/>
            <a:ext cx="5113338" cy="2154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/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Банковские реквизиты</a:t>
            </a:r>
          </a:p>
          <a:p>
            <a:pPr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Получатель: УФК  по Самарской области (Управление Роскомнадзора по Самарской области, л</a:t>
            </a:r>
            <a:r>
              <a:rPr lang="en-US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03421А19290)  </a:t>
            </a:r>
          </a:p>
          <a:p>
            <a:pPr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ИНН 6317051799  КПП 631501001 </a:t>
            </a:r>
          </a:p>
          <a:p>
            <a:pPr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Р/с 40101810822020012001 </a:t>
            </a:r>
          </a:p>
          <a:p>
            <a:pPr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Банк получателя: ОТДЕЛЕНИЕ САМАРА г. Самара, БИК 043601001, </a:t>
            </a:r>
          </a:p>
          <a:p>
            <a:pPr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Код дохода 0961 08 07130 01 1000 110 (за регистрацию СМИ, распространение которого предназначено на территории субъекта РФ, муниципального образования) </a:t>
            </a:r>
          </a:p>
          <a:p>
            <a:pPr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код ОКТМО 36701325</a:t>
            </a:r>
          </a:p>
          <a:p>
            <a:pPr eaLnBrk="0" hangingPunct="0"/>
            <a:endParaRPr lang="ru-RU" sz="1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250825" y="2355850"/>
            <a:ext cx="5113338" cy="237172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755650" y="3724275"/>
            <a:ext cx="244792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1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8675688" y="4659313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32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69400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088" y="0"/>
            <a:ext cx="69850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3850" y="123825"/>
            <a:ext cx="8712200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физического лица</a:t>
            </a:r>
            <a:r>
              <a:rPr lang="ru-RU" sz="1400">
                <a:solidFill>
                  <a:srgbClr val="E3BECA"/>
                </a:solidFill>
              </a:rPr>
              <a:t/>
            </a:r>
            <a:br>
              <a:rPr lang="ru-RU" sz="1400">
                <a:solidFill>
                  <a:srgbClr val="E3BECA"/>
                </a:solidFill>
              </a:rPr>
            </a:br>
            <a:r>
              <a:rPr lang="ru-RU" sz="1400" b="1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5829" name="Прямоугольник 7"/>
          <p:cNvSpPr>
            <a:spLocks noChangeArrowheads="1"/>
          </p:cNvSpPr>
          <p:nvPr/>
        </p:nvSpPr>
        <p:spPr bwMode="auto">
          <a:xfrm>
            <a:off x="2016125" y="4437063"/>
            <a:ext cx="711517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830" name="Прямоугольник 8"/>
          <p:cNvSpPr>
            <a:spLocks noChangeArrowheads="1"/>
          </p:cNvSpPr>
          <p:nvPr/>
        </p:nvSpPr>
        <p:spPr bwMode="auto">
          <a:xfrm>
            <a:off x="6089650" y="1127125"/>
            <a:ext cx="3079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831" name="Прямоугольник 10"/>
          <p:cNvSpPr>
            <a:spLocks noChangeArrowheads="1"/>
          </p:cNvSpPr>
          <p:nvPr/>
        </p:nvSpPr>
        <p:spPr bwMode="auto">
          <a:xfrm>
            <a:off x="6089650" y="2001838"/>
            <a:ext cx="29432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832" name="Прямоугольник 14"/>
          <p:cNvSpPr>
            <a:spLocks noChangeArrowheads="1"/>
          </p:cNvSpPr>
          <p:nvPr/>
        </p:nvSpPr>
        <p:spPr bwMode="auto">
          <a:xfrm>
            <a:off x="6145213" y="3735388"/>
            <a:ext cx="28702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227013" y="649288"/>
            <a:ext cx="8737600" cy="8159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документов, удостоверяющих личность и содержащих сведения о месте регистрации, номер документа, подтверждающего регистрацию в системе индивидуального (персонифицированного) учета (либо СНИЛС)</a:t>
            </a:r>
          </a:p>
        </p:txBody>
      </p:sp>
      <p:cxnSp>
        <p:nvCxnSpPr>
          <p:cNvPr id="31" name="Прямая соединительная линия 30"/>
          <p:cNvCxnSpPr>
            <a:endCxn id="37891" idx="0"/>
          </p:cNvCxnSpPr>
          <p:nvPr/>
        </p:nvCxnSpPr>
        <p:spPr bwMode="auto">
          <a:xfrm>
            <a:off x="2981325" y="2819400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4" name="Прямая соединительная линия 63"/>
          <p:cNvCxnSpPr/>
          <p:nvPr/>
        </p:nvCxnSpPr>
        <p:spPr>
          <a:xfrm>
            <a:off x="6659563" y="369888"/>
            <a:ext cx="15128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>
            <a:off x="7164388" y="2500313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37" name="Picture 1" descr="C:\Users\admin1\Pictures\Screenshots\Снимок экрана (25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6375" y="1628775"/>
            <a:ext cx="4619625" cy="28082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05838" name="Picture 2" descr="C:\Users\admin1\Pictures\Screenshots\Снимок экрана (254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86350" y="1633538"/>
            <a:ext cx="3878263" cy="277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1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44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25449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50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51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452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539750" y="682625"/>
            <a:ext cx="8274050" cy="57943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учредительных документов, заверенные в установленном порядке</a:t>
            </a:r>
          </a:p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(либо органом выдавшим документ, либо нотариусом)</a:t>
            </a:r>
          </a:p>
        </p:txBody>
      </p:sp>
      <p:graphicFrame>
        <p:nvGraphicFramePr>
          <p:cNvPr id="225444" name="Object 164"/>
          <p:cNvGraphicFramePr>
            <a:graphicFrameLocks noChangeAspect="1"/>
          </p:cNvGraphicFramePr>
          <p:nvPr/>
        </p:nvGraphicFramePr>
        <p:xfrm>
          <a:off x="539750" y="1401763"/>
          <a:ext cx="2303463" cy="3154362"/>
        </p:xfrm>
        <a:graphic>
          <a:graphicData uri="http://schemas.openxmlformats.org/presentationml/2006/ole">
            <p:oleObj spid="_x0000_s225444" name="Acrobat Document" r:id="rId5" imgW="6078960" imgH="8588160" progId="">
              <p:embed/>
            </p:oleObj>
          </a:graphicData>
        </a:graphic>
      </p:graphicFrame>
      <p:graphicFrame>
        <p:nvGraphicFramePr>
          <p:cNvPr id="225445" name="Object 165"/>
          <p:cNvGraphicFramePr>
            <a:graphicFrameLocks noChangeAspect="1"/>
          </p:cNvGraphicFramePr>
          <p:nvPr/>
        </p:nvGraphicFramePr>
        <p:xfrm>
          <a:off x="6438900" y="1414463"/>
          <a:ext cx="2374900" cy="3154362"/>
        </p:xfrm>
        <a:graphic>
          <a:graphicData uri="http://schemas.openxmlformats.org/presentationml/2006/ole">
            <p:oleObj spid="_x0000_s225445" name="Acrobat Document" r:id="rId6" imgW="6078960" imgH="8588160" progId="">
              <p:embed/>
            </p:oleObj>
          </a:graphicData>
        </a:graphic>
      </p:graphicFrame>
      <p:graphicFrame>
        <p:nvGraphicFramePr>
          <p:cNvPr id="225446" name="Object 166"/>
          <p:cNvGraphicFramePr>
            <a:graphicFrameLocks noChangeAspect="1"/>
          </p:cNvGraphicFramePr>
          <p:nvPr/>
        </p:nvGraphicFramePr>
        <p:xfrm>
          <a:off x="3635375" y="1401763"/>
          <a:ext cx="2232025" cy="3097212"/>
        </p:xfrm>
        <a:graphic>
          <a:graphicData uri="http://schemas.openxmlformats.org/presentationml/2006/ole">
            <p:oleObj spid="_x0000_s225446" name="Acrobat Document" r:id="rId7" imgW="6078960" imgH="8588160" progId="">
              <p:embed/>
            </p:oleObj>
          </a:graphicData>
        </a:graphic>
      </p:graphicFrame>
      <p:sp>
        <p:nvSpPr>
          <p:cNvPr id="225454" name="Прямоугольник 12"/>
          <p:cNvSpPr>
            <a:spLocks noChangeArrowheads="1"/>
          </p:cNvSpPr>
          <p:nvPr/>
        </p:nvSpPr>
        <p:spPr bwMode="auto">
          <a:xfrm>
            <a:off x="144463" y="311150"/>
            <a:ext cx="864076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документов, подлежащих представлению заявителем для юридического лица</a:t>
            </a:r>
          </a:p>
          <a:p>
            <a:pPr eaLnBrk="0" hangingPunct="0"/>
            <a:endParaRPr lang="ru-RU" sz="140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6048375" y="590550"/>
            <a:ext cx="20161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1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8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26307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308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309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6310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6311" name="Picture 2" descr="C:\Users\admin1\Pictures\Screenshots\Снимок экрана (179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1635125"/>
            <a:ext cx="2519363" cy="30114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26312" name="Picture 2" descr="C:\Users\admin1\Pictures\Screenshots\Снимок экрана (186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5313" y="1635125"/>
            <a:ext cx="2463800" cy="30241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26313" name="Picture 3" descr="C:\Users\admin1\Pictures\Screenshots\Снимок экрана (188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22975" y="1616075"/>
            <a:ext cx="2640013" cy="30241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26314" name="Прямоугольник 23"/>
          <p:cNvSpPr>
            <a:spLocks noChangeArrowheads="1"/>
          </p:cNvSpPr>
          <p:nvPr/>
        </p:nvSpPr>
        <p:spPr bwMode="auto">
          <a:xfrm>
            <a:off x="0" y="123825"/>
            <a:ext cx="89646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Документы, свидетельствующие о прямом или косвенном контроле в</a:t>
            </a:r>
            <a:b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со статьей 19.1 Закона Российской Федерации </a:t>
            </a:r>
            <a:endParaRPr lang="en-US" sz="1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«О средствах массовой информации»</a:t>
            </a:r>
          </a:p>
        </p:txBody>
      </p:sp>
      <p:sp>
        <p:nvSpPr>
          <p:cNvPr id="226315" name="Прямоугольник 24"/>
          <p:cNvSpPr>
            <a:spLocks noChangeArrowheads="1"/>
          </p:cNvSpPr>
          <p:nvPr/>
        </p:nvSpPr>
        <p:spPr bwMode="auto">
          <a:xfrm>
            <a:off x="900113" y="1058863"/>
            <a:ext cx="4679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Уведомление учредителя и (или) редакции СМИ о соблюдении статьи 19.1 Закона Российской Федерации «О СМИ»</a:t>
            </a: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900113" y="0"/>
            <a:ext cx="7416800" cy="9874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26317" name="Прямоугольник 26"/>
          <p:cNvSpPr>
            <a:spLocks noChangeArrowheads="1"/>
          </p:cNvSpPr>
          <p:nvPr/>
        </p:nvSpPr>
        <p:spPr bwMode="auto">
          <a:xfrm>
            <a:off x="5748338" y="1058863"/>
            <a:ext cx="316547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должностных лиц, физических лиц, указанных в Уведомлении </a:t>
            </a:r>
            <a:endParaRPr lang="ru-RU" sz="1200"/>
          </a:p>
        </p:txBody>
      </p:sp>
      <p:sp>
        <p:nvSpPr>
          <p:cNvPr id="16" name="Прямоугольник 15"/>
          <p:cNvSpPr/>
          <p:nvPr/>
        </p:nvSpPr>
        <p:spPr>
          <a:xfrm>
            <a:off x="6084888" y="3579813"/>
            <a:ext cx="863600" cy="863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17" name="1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8748713" y="4659313"/>
            <a:ext cx="304800" cy="304800"/>
          </a:xfrm>
        </p:spPr>
      </p:pic>
      <p:sp>
        <p:nvSpPr>
          <p:cNvPr id="3" name="Прямоугольник 2"/>
          <p:cNvSpPr/>
          <p:nvPr/>
        </p:nvSpPr>
        <p:spPr>
          <a:xfrm>
            <a:off x="1851025" y="4686300"/>
            <a:ext cx="7202488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F2121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и образец заполнения размещены на сайте Управления Роскомнадзора по Самарской области </a:t>
            </a:r>
          </a:p>
          <a:p>
            <a:pPr algn="ctr" eaLnBrk="0" hangingPunct="0"/>
            <a:r>
              <a:rPr lang="en-US" sz="1200" b="1" u="sng">
                <a:solidFill>
                  <a:srgbClr val="F21212"/>
                </a:solidFill>
              </a:rPr>
              <a:t>https://63.rkn.gov.ru/directions/mass-communication/registration/</a:t>
            </a:r>
            <a:endParaRPr lang="ru-RU" sz="1200" b="1" u="sng">
              <a:solidFill>
                <a:srgbClr val="F2121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Ст.19.1 закона о сми</a:t>
            </a:r>
          </a:p>
        </p:txBody>
      </p:sp>
      <p:pic>
        <p:nvPicPr>
          <p:cNvPr id="227330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450" y="68263"/>
            <a:ext cx="701675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ст. 19</a:t>
            </a:r>
            <a:r>
              <a:rPr lang="en-US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.1</a:t>
            </a:r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Закона Российской Федерации  от 27.12.1991 N 2124-1 </a:t>
            </a:r>
          </a:p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«О средствах массовой информации»</a:t>
            </a:r>
          </a:p>
        </p:txBody>
      </p:sp>
      <p:sp>
        <p:nvSpPr>
          <p:cNvPr id="227332" name="Прямоугольник 7"/>
          <p:cNvSpPr>
            <a:spLocks noChangeArrowheads="1"/>
          </p:cNvSpPr>
          <p:nvPr/>
        </p:nvSpPr>
        <p:spPr bwMode="auto">
          <a:xfrm>
            <a:off x="107950" y="700088"/>
            <a:ext cx="324008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Ограничения учреждения средства массовой информации для:</a:t>
            </a:r>
          </a:p>
        </p:txBody>
      </p:sp>
      <p:sp>
        <p:nvSpPr>
          <p:cNvPr id="227333" name="Прямоугольник 8"/>
          <p:cNvSpPr>
            <a:spLocks noChangeArrowheads="1"/>
          </p:cNvSpPr>
          <p:nvPr/>
        </p:nvSpPr>
        <p:spPr bwMode="auto">
          <a:xfrm>
            <a:off x="473075" y="1306513"/>
            <a:ext cx="23637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иностранных государств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34" name="Прямоугольник 9"/>
          <p:cNvSpPr>
            <a:spLocks noChangeArrowheads="1"/>
          </p:cNvSpPr>
          <p:nvPr/>
        </p:nvSpPr>
        <p:spPr bwMode="auto">
          <a:xfrm>
            <a:off x="473075" y="1584325"/>
            <a:ext cx="2730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международных организаций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35" name="Прямоугольник 10"/>
          <p:cNvSpPr>
            <a:spLocks noChangeArrowheads="1"/>
          </p:cNvSpPr>
          <p:nvPr/>
        </p:nvSpPr>
        <p:spPr bwMode="auto">
          <a:xfrm>
            <a:off x="473075" y="1892300"/>
            <a:ext cx="29003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иностранных юридических лиц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36" name="Прямоугольник 11"/>
          <p:cNvSpPr>
            <a:spLocks noChangeArrowheads="1"/>
          </p:cNvSpPr>
          <p:nvPr/>
        </p:nvSpPr>
        <p:spPr bwMode="auto">
          <a:xfrm>
            <a:off x="473075" y="2168525"/>
            <a:ext cx="3055938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российских юридических лиц с иностранным участием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37" name="Прямоугольник 12"/>
          <p:cNvSpPr>
            <a:spLocks noChangeArrowheads="1"/>
          </p:cNvSpPr>
          <p:nvPr/>
        </p:nvSpPr>
        <p:spPr bwMode="auto">
          <a:xfrm>
            <a:off x="469900" y="2665413"/>
            <a:ext cx="217328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иностранных граждан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38" name="Прямоугольник 13"/>
          <p:cNvSpPr>
            <a:spLocks noChangeArrowheads="1"/>
          </p:cNvSpPr>
          <p:nvPr/>
        </p:nvSpPr>
        <p:spPr bwMode="auto">
          <a:xfrm>
            <a:off x="476250" y="2941638"/>
            <a:ext cx="20431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лиц без гражданства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39" name="Прямоугольник 14"/>
          <p:cNvSpPr>
            <a:spLocks noChangeArrowheads="1"/>
          </p:cNvSpPr>
          <p:nvPr/>
        </p:nvSpPr>
        <p:spPr bwMode="auto">
          <a:xfrm>
            <a:off x="484188" y="3209925"/>
            <a:ext cx="27924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гражданин РФ, имеющий 2-ое гражданство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40" name="Прямоугольник 15"/>
          <p:cNvSpPr>
            <a:spLocks noChangeArrowheads="1"/>
          </p:cNvSpPr>
          <p:nvPr/>
        </p:nvSpPr>
        <p:spPr bwMode="auto">
          <a:xfrm>
            <a:off x="3779838" y="700088"/>
            <a:ext cx="2239962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Перечисленные субъекты не вправе являться:</a:t>
            </a:r>
          </a:p>
        </p:txBody>
      </p:sp>
      <p:sp>
        <p:nvSpPr>
          <p:cNvPr id="227341" name="Прямоугольник 16"/>
          <p:cNvSpPr>
            <a:spLocks noChangeArrowheads="1"/>
          </p:cNvSpPr>
          <p:nvPr/>
        </p:nvSpPr>
        <p:spPr bwMode="auto">
          <a:xfrm>
            <a:off x="6115050" y="2165350"/>
            <a:ext cx="26606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Участника учредителя вещателя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42" name="Прямоугольник 17"/>
          <p:cNvSpPr>
            <a:spLocks noChangeArrowheads="1"/>
          </p:cNvSpPr>
          <p:nvPr/>
        </p:nvSpPr>
        <p:spPr bwMode="auto">
          <a:xfrm>
            <a:off x="4094163" y="1838325"/>
            <a:ext cx="1441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Редакцией СМИ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43" name="Прямоугольник 18"/>
          <p:cNvSpPr>
            <a:spLocks noChangeArrowheads="1"/>
          </p:cNvSpPr>
          <p:nvPr/>
        </p:nvSpPr>
        <p:spPr bwMode="auto">
          <a:xfrm>
            <a:off x="4294188" y="2082800"/>
            <a:ext cx="1041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Вещателем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44" name="Прямоугольник 19"/>
          <p:cNvSpPr>
            <a:spLocks noChangeArrowheads="1"/>
          </p:cNvSpPr>
          <p:nvPr/>
        </p:nvSpPr>
        <p:spPr bwMode="auto">
          <a:xfrm>
            <a:off x="6156325" y="700088"/>
            <a:ext cx="24511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Перечисленные субъекты не вправе владеть, управлять, контролировать более чем 20%:</a:t>
            </a:r>
          </a:p>
        </p:txBody>
      </p:sp>
      <p:sp>
        <p:nvSpPr>
          <p:cNvPr id="227345" name="Прямоугольник 20"/>
          <p:cNvSpPr>
            <a:spLocks noChangeArrowheads="1"/>
          </p:cNvSpPr>
          <p:nvPr/>
        </p:nvSpPr>
        <p:spPr bwMode="auto">
          <a:xfrm>
            <a:off x="3987800" y="1568450"/>
            <a:ext cx="16541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СМИ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46" name="Прямоугольник 21"/>
          <p:cNvSpPr>
            <a:spLocks noChangeArrowheads="1"/>
          </p:cNvSpPr>
          <p:nvPr/>
        </p:nvSpPr>
        <p:spPr bwMode="auto">
          <a:xfrm>
            <a:off x="6076950" y="1890713"/>
            <a:ext cx="2709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Участника учредителя редакции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47" name="Прямоугольник 22"/>
          <p:cNvSpPr>
            <a:spLocks noChangeArrowheads="1"/>
          </p:cNvSpPr>
          <p:nvPr/>
        </p:nvSpPr>
        <p:spPr bwMode="auto">
          <a:xfrm>
            <a:off x="6126163" y="1616075"/>
            <a:ext cx="2359025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Участника учредителя СМИ</a:t>
            </a:r>
            <a:endParaRPr lang="ru-RU" sz="1400">
              <a:solidFill>
                <a:srgbClr val="0070C0"/>
              </a:solidFill>
            </a:endParaRPr>
          </a:p>
        </p:txBody>
      </p:sp>
      <p:sp>
        <p:nvSpPr>
          <p:cNvPr id="227348" name="Прямоугольник 23"/>
          <p:cNvSpPr>
            <a:spLocks noChangeArrowheads="1"/>
          </p:cNvSpPr>
          <p:nvPr/>
        </p:nvSpPr>
        <p:spPr bwMode="auto">
          <a:xfrm>
            <a:off x="3708400" y="3197225"/>
            <a:ext cx="51133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 выявлении нарушения требований ст. 19.1 Закона «О СМИ» направляется исковое заявление в суд о приостановлении деятельности СМИ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84188" y="3719513"/>
            <a:ext cx="2630487" cy="954087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3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объединение граждан, предприятие, организация, деятельность которых запрещена по закону</a:t>
            </a:r>
          </a:p>
        </p:txBody>
      </p:sp>
      <p:pic>
        <p:nvPicPr>
          <p:cNvPr id="25" name="1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8675688" y="4659313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1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28355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356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357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8358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119063" y="603250"/>
            <a:ext cx="3289300" cy="107473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</a:t>
            </a:r>
            <a:b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 в соответствии с законодательством страны регистрации учредителя</a:t>
            </a:r>
            <a:b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(участника) юридического лица</a:t>
            </a:r>
          </a:p>
        </p:txBody>
      </p:sp>
      <p:pic>
        <p:nvPicPr>
          <p:cNvPr id="228360" name="Picture 1" descr="C:\Users\admin1\Pictures\Screenshots\Снимок экрана (9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6588" y="1751013"/>
            <a:ext cx="2640012" cy="29813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 bwMode="auto">
          <a:xfrm>
            <a:off x="3635375" y="603250"/>
            <a:ext cx="5494338" cy="103822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реестра акционеров, список участников общества с ограниченной</a:t>
            </a:r>
            <a:b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ответственностью либо документ, содержащий в</a:t>
            </a:r>
            <a:b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соответствии с законодательством страны регистрации учредителей (участников)</a:t>
            </a:r>
            <a:b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юридического лица сведения об уставном (складочном) капитале юридического лица</a:t>
            </a:r>
            <a:b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или о долях в уставном (складочном) капитале </a:t>
            </a:r>
          </a:p>
        </p:txBody>
      </p:sp>
      <p:pic>
        <p:nvPicPr>
          <p:cNvPr id="228362" name="Рисунок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92725" y="1779588"/>
            <a:ext cx="27813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8363" name="TextBox 12"/>
          <p:cNvSpPr txBox="1">
            <a:spLocks noChangeArrowheads="1"/>
          </p:cNvSpPr>
          <p:nvPr/>
        </p:nvSpPr>
        <p:spPr bwMode="auto">
          <a:xfrm>
            <a:off x="2051050" y="195263"/>
            <a:ext cx="185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8364" name="Прямоугольник 15"/>
          <p:cNvSpPr>
            <a:spLocks noChangeArrowheads="1"/>
          </p:cNvSpPr>
          <p:nvPr/>
        </p:nvSpPr>
        <p:spPr bwMode="auto">
          <a:xfrm>
            <a:off x="323850" y="123825"/>
            <a:ext cx="81359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участника заявителя – иностранной</a:t>
            </a:r>
            <a:r>
              <a:rPr 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организации</a:t>
            </a:r>
            <a:endParaRPr lang="ru-RU" b="1">
              <a:solidFill>
                <a:srgbClr val="FF0000"/>
              </a:solidFill>
            </a:endParaRPr>
          </a:p>
        </p:txBody>
      </p:sp>
      <p:pic>
        <p:nvPicPr>
          <p:cNvPr id="18" name="1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7650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900113" y="30163"/>
            <a:ext cx="691197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Административный регламент</a:t>
            </a:r>
          </a:p>
        </p:txBody>
      </p:sp>
      <p:sp>
        <p:nvSpPr>
          <p:cNvPr id="27652" name="Прямоугольник 7"/>
          <p:cNvSpPr>
            <a:spLocks noChangeArrowheads="1"/>
          </p:cNvSpPr>
          <p:nvPr/>
        </p:nvSpPr>
        <p:spPr bwMode="auto">
          <a:xfrm>
            <a:off x="150813" y="1462088"/>
            <a:ext cx="4176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3" name="Прямоугольник 8"/>
          <p:cNvSpPr>
            <a:spLocks noChangeArrowheads="1"/>
          </p:cNvSpPr>
          <p:nvPr/>
        </p:nvSpPr>
        <p:spPr bwMode="auto">
          <a:xfrm>
            <a:off x="165100" y="2279650"/>
            <a:ext cx="4279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4" name="Прямоугольник 9"/>
          <p:cNvSpPr>
            <a:spLocks noChangeArrowheads="1"/>
          </p:cNvSpPr>
          <p:nvPr/>
        </p:nvSpPr>
        <p:spPr bwMode="auto">
          <a:xfrm>
            <a:off x="177800" y="3479800"/>
            <a:ext cx="414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655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01013" y="484188"/>
            <a:ext cx="815975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250825" y="700088"/>
            <a:ext cx="4249738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2588" indent="-3175" algn="ctr" eaLnBrk="0" hangingPunct="0">
              <a:spcBef>
                <a:spcPts val="100"/>
              </a:spcBef>
            </a:pP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Приказ</a:t>
            </a:r>
            <a:r>
              <a:rPr lang="ru-RU" b="1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  Роскомнадзора</a:t>
            </a:r>
          </a:p>
          <a:p>
            <a:pPr marL="382588" indent="-3175" algn="ctr" eaLnBrk="0" hangingPunct="0"/>
            <a:r>
              <a:rPr lang="ru-RU" b="1">
                <a:solidFill>
                  <a:srgbClr val="0070C0"/>
                </a:solidFill>
                <a:latin typeface="Trebuchet MS" pitchFamily="34" charset="0"/>
                <a:cs typeface="Times New Roman" pitchFamily="18" charset="0"/>
              </a:rPr>
              <a:t>от 17.05.2019 № 100</a:t>
            </a:r>
            <a:endParaRPr lang="ru-RU">
              <a:solidFill>
                <a:srgbClr val="0070C0"/>
              </a:solidFill>
              <a:latin typeface="Trebuchet MS" pitchFamily="34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23850" y="1924050"/>
            <a:ext cx="3960813" cy="14763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2250" algn="ctr" eaLnBrk="0" hangingPunct="0"/>
            <a:r>
              <a:rPr lang="ru-RU" b="1">
                <a:solidFill>
                  <a:srgbClr val="0070C0"/>
                </a:solidFill>
                <a:latin typeface="Trebuchet MS" pitchFamily="34" charset="0"/>
              </a:rPr>
              <a:t>зарегистрирован  в Министерстве Юстиции Российской Федерации</a:t>
            </a:r>
          </a:p>
          <a:p>
            <a:pPr marL="222250" algn="ctr" eaLnBrk="0" hangingPunct="0"/>
            <a:r>
              <a:rPr lang="ru-RU" b="1">
                <a:solidFill>
                  <a:srgbClr val="0070C0"/>
                </a:solidFill>
                <a:latin typeface="Trebuchet MS" pitchFamily="34" charset="0"/>
              </a:rPr>
              <a:t>3 июля 2019 г.</a:t>
            </a:r>
          </a:p>
          <a:p>
            <a:pPr marL="222250" algn="ctr" eaLnBrk="0" hangingPunct="0"/>
            <a:r>
              <a:rPr lang="ru-RU" b="1">
                <a:solidFill>
                  <a:srgbClr val="0070C0"/>
                </a:solidFill>
                <a:latin typeface="Trebuchet MS" pitchFamily="34" charset="0"/>
              </a:rPr>
              <a:t>№ 55113</a:t>
            </a:r>
          </a:p>
        </p:txBody>
      </p:sp>
      <p:sp>
        <p:nvSpPr>
          <p:cNvPr id="27658" name="object 19"/>
          <p:cNvSpPr>
            <a:spLocks noChangeArrowheads="1"/>
          </p:cNvSpPr>
          <p:nvPr/>
        </p:nvSpPr>
        <p:spPr bwMode="auto">
          <a:xfrm>
            <a:off x="4787900" y="627063"/>
            <a:ext cx="3384550" cy="4516437"/>
          </a:xfrm>
          <a:prstGeom prst="rect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ru-RU"/>
          </a:p>
        </p:txBody>
      </p:sp>
      <p:pic>
        <p:nvPicPr>
          <p:cNvPr id="13" name="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8675688" y="4659313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2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29379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380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381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9382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0825" y="339725"/>
            <a:ext cx="8713788" cy="57943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документов, подтверждающих право использования доменного имени</a:t>
            </a:r>
            <a:b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сайта в сети «Интернет» при </a:t>
            </a:r>
            <a:r>
              <a:rPr lang="ru-RU" sz="1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учреждении сетевого издания</a:t>
            </a:r>
          </a:p>
        </p:txBody>
      </p:sp>
      <p:pic>
        <p:nvPicPr>
          <p:cNvPr id="229384" name="Picture 1" descr="C:\Users\admin1\Pictures\Screenshots\Снимок экрана (15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19425" y="1036638"/>
            <a:ext cx="3281363" cy="39258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18" name="Прямая соединительная линия 17"/>
          <p:cNvCxnSpPr/>
          <p:nvPr/>
        </p:nvCxnSpPr>
        <p:spPr bwMode="auto">
          <a:xfrm>
            <a:off x="5940425" y="2859088"/>
            <a:ext cx="0" cy="0"/>
          </a:xfrm>
          <a:prstGeom prst="line">
            <a:avLst/>
          </a:prstGeom>
          <a:solidFill>
            <a:srgbClr val="FFFFFF"/>
          </a:solidFill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2" name="1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30403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0404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0405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0406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250825" y="195263"/>
            <a:ext cx="8424863" cy="4095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инициативе</a:t>
            </a: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заявителя предоставляются: </a:t>
            </a:r>
          </a:p>
        </p:txBody>
      </p:sp>
      <p:pic>
        <p:nvPicPr>
          <p:cNvPr id="230408" name="Picture 2" descr="C:\Users\admin1\Pictures\Screenshots\Снимок экрана (4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188" y="1131888"/>
            <a:ext cx="2376487" cy="344328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 bwMode="auto">
          <a:xfrm>
            <a:off x="539750" y="700088"/>
            <a:ext cx="2447925" cy="3683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ЕГРЮЛ</a:t>
            </a:r>
          </a:p>
        </p:txBody>
      </p:sp>
      <p:pic>
        <p:nvPicPr>
          <p:cNvPr id="230410" name="Picture 3" descr="C:\Users\admin1\Pictures\Screenshots\Снимок экрана (43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3575" y="1141413"/>
            <a:ext cx="2376488" cy="344487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9" name="Прямоугольник 18"/>
          <p:cNvSpPr/>
          <p:nvPr/>
        </p:nvSpPr>
        <p:spPr bwMode="auto">
          <a:xfrm>
            <a:off x="3203575" y="700088"/>
            <a:ext cx="2447925" cy="368300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Платежное поручение</a:t>
            </a:r>
          </a:p>
        </p:txBody>
      </p:sp>
      <p:sp>
        <p:nvSpPr>
          <p:cNvPr id="25" name="Прямоугольник 24"/>
          <p:cNvSpPr/>
          <p:nvPr/>
        </p:nvSpPr>
        <p:spPr bwMode="auto">
          <a:xfrm>
            <a:off x="6227763" y="1708150"/>
            <a:ext cx="2665412" cy="1754188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eaLnBrk="0" hangingPunct="0"/>
            <a:r>
              <a:rPr lang="ru-RU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Документ, подтверждающий, что физическое лицо не отбывает наказание в местах лишения свободы по приговору суда</a:t>
            </a:r>
          </a:p>
        </p:txBody>
      </p:sp>
      <p:cxnSp>
        <p:nvCxnSpPr>
          <p:cNvPr id="33" name="Прямая соединительная линия 32"/>
          <p:cNvCxnSpPr/>
          <p:nvPr/>
        </p:nvCxnSpPr>
        <p:spPr bwMode="auto">
          <a:xfrm>
            <a:off x="5940425" y="2427288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7" name="Плюс 36"/>
          <p:cNvSpPr/>
          <p:nvPr/>
        </p:nvSpPr>
        <p:spPr bwMode="auto">
          <a:xfrm>
            <a:off x="5651500" y="2355850"/>
            <a:ext cx="576263" cy="576263"/>
          </a:xfrm>
          <a:prstGeom prst="mathPlus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2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04250" y="4659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69400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611188" y="123825"/>
            <a:ext cx="8137525" cy="368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ст. 11 Закона РФ от 27.12.1991 N 2124-1 «О средствах массовой информации»</a:t>
            </a:r>
          </a:p>
        </p:txBody>
      </p:sp>
      <p:graphicFrame>
        <p:nvGraphicFramePr>
          <p:cNvPr id="11" name="Схема 10"/>
          <p:cNvGraphicFramePr/>
          <p:nvPr/>
        </p:nvGraphicFramePr>
        <p:xfrm>
          <a:off x="179512" y="987574"/>
          <a:ext cx="4476566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79388" y="484188"/>
            <a:ext cx="4643437" cy="5222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Основания для внесения изменений в запись о регистрации СМИ:</a:t>
            </a:r>
          </a:p>
        </p:txBody>
      </p:sp>
      <p:sp>
        <p:nvSpPr>
          <p:cNvPr id="231430" name="Прямоугольник 14"/>
          <p:cNvSpPr>
            <a:spLocks noChangeArrowheads="1"/>
          </p:cNvSpPr>
          <p:nvPr/>
        </p:nvSpPr>
        <p:spPr bwMode="auto">
          <a:xfrm>
            <a:off x="5789613" y="1492250"/>
            <a:ext cx="3354387" cy="116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допускается внесение изменений в запись о регистрации СМИ, если в запись о регистрации СМИ были внесены сведения о приостановлении или прекращении деятельности СМИ</a:t>
            </a:r>
          </a:p>
        </p:txBody>
      </p:sp>
      <p:sp>
        <p:nvSpPr>
          <p:cNvPr id="231431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запись о регистрации средства массовой информации осуществляется в том же порядке (ст. 8 Закона «О СМИ»), что и регистрация средства массовой информации</a:t>
            </a:r>
          </a:p>
        </p:txBody>
      </p:sp>
      <p:pic>
        <p:nvPicPr>
          <p:cNvPr id="231432" name="Рисунок 21"/>
          <p:cNvPicPr>
            <a:picLocks noChangeAspect="1"/>
          </p:cNvPicPr>
          <p:nvPr/>
        </p:nvPicPr>
        <p:blipFill>
          <a:blip r:embed="rId9"/>
          <a:srcRect l="31647" t="8904" r="30826" b="10619"/>
          <a:stretch>
            <a:fillRect/>
          </a:stretch>
        </p:blipFill>
        <p:spPr bwMode="auto">
          <a:xfrm>
            <a:off x="4716463" y="842963"/>
            <a:ext cx="884237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33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8625" y="1563688"/>
            <a:ext cx="431800" cy="431800"/>
          </a:xfrm>
          <a:prstGeom prst="rect">
            <a:avLst/>
          </a:prstGeom>
          <a:solidFill>
            <a:srgbClr val="1A0000"/>
          </a:solidFill>
          <a:ln w="9525">
            <a:noFill/>
            <a:miter lim="800000"/>
            <a:headEnd/>
            <a:tailEnd/>
          </a:ln>
        </p:spPr>
      </p:pic>
      <p:pic>
        <p:nvPicPr>
          <p:cNvPr id="23143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08625" y="2932113"/>
            <a:ext cx="431800" cy="449262"/>
          </a:xfrm>
          <a:prstGeom prst="rect">
            <a:avLst/>
          </a:prstGeom>
          <a:solidFill>
            <a:srgbClr val="7030A0"/>
          </a:solidFill>
          <a:ln w="9525">
            <a:noFill/>
            <a:miter lim="800000"/>
            <a:headEnd/>
            <a:tailEnd/>
          </a:ln>
        </p:spPr>
      </p:pic>
      <p:pic>
        <p:nvPicPr>
          <p:cNvPr id="18" name="2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8748713" y="473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1436" name="Группа 19"/>
          <p:cNvGrpSpPr>
            <a:grpSpLocks/>
          </p:cNvGrpSpPr>
          <p:nvPr/>
        </p:nvGrpSpPr>
        <p:grpSpPr bwMode="auto">
          <a:xfrm>
            <a:off x="179388" y="4156075"/>
            <a:ext cx="374650" cy="534988"/>
            <a:chOff x="-4210327" y="4618679"/>
            <a:chExt cx="374660" cy="535228"/>
          </a:xfrm>
        </p:grpSpPr>
        <p:sp>
          <p:nvSpPr>
            <p:cNvPr id="23" name="Нашивка 22"/>
            <p:cNvSpPr/>
            <p:nvPr/>
          </p:nvSpPr>
          <p:spPr>
            <a:xfrm rot="5400000">
              <a:off x="-4290611" y="4698963"/>
              <a:ext cx="535228" cy="374660"/>
            </a:xfrm>
            <a:prstGeom prst="chevron">
              <a:avLst/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Нашивка 4"/>
            <p:cNvSpPr/>
            <p:nvPr/>
          </p:nvSpPr>
          <p:spPr>
            <a:xfrm>
              <a:off x="-4210327" y="4834676"/>
              <a:ext cx="374660" cy="16041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160" tIns="10160" rIns="10160" bIns="10160" spcCol="1270" anchor="ctr"/>
            <a:lstStyle/>
            <a:p>
              <a:pPr algn="ctr" defTabSz="711200" eaLnBrk="0" hangingPunct="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1600" b="1" dirty="0">
                  <a:solidFill>
                    <a:srgbClr val="002060"/>
                  </a:solidFill>
                </a:rPr>
                <a:t>8</a:t>
              </a:r>
              <a:endParaRPr lang="ru-RU" sz="1600" b="1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231437" name="Группа 15"/>
          <p:cNvGrpSpPr>
            <a:grpSpLocks/>
          </p:cNvGrpSpPr>
          <p:nvPr/>
        </p:nvGrpSpPr>
        <p:grpSpPr bwMode="auto">
          <a:xfrm>
            <a:off x="539750" y="4227513"/>
            <a:ext cx="4108450" cy="360362"/>
            <a:chOff x="433172" y="2623640"/>
            <a:chExt cx="4108879" cy="482932"/>
          </a:xfrm>
        </p:grpSpPr>
        <p:sp>
          <p:nvSpPr>
            <p:cNvPr id="17" name="Прямоугольник с двумя скругленными соседними углами 16"/>
            <p:cNvSpPr/>
            <p:nvPr/>
          </p:nvSpPr>
          <p:spPr>
            <a:xfrm rot="5400000">
              <a:off x="2246146" y="810666"/>
              <a:ext cx="482932" cy="4108879"/>
            </a:xfrm>
            <a:prstGeom prst="round2Same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9" name="Прямоугольник 18"/>
            <p:cNvSpPr/>
            <p:nvPr/>
          </p:nvSpPr>
          <p:spPr>
            <a:xfrm>
              <a:off x="433172" y="2623640"/>
              <a:ext cx="4085065" cy="33613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99568" tIns="8890" rIns="8890" bIns="8890" anchor="ctr"/>
            <a:lstStyle/>
            <a:p>
              <a:pPr marL="114300" lvl="1" indent="-114300" defTabSz="622300" eaLnBrk="0" hangingPunct="0">
                <a:lnSpc>
                  <a:spcPct val="90000"/>
                </a:lnSpc>
                <a:spcAft>
                  <a:spcPct val="15000"/>
                </a:spcAft>
                <a:buFontTx/>
                <a:buChar char="•"/>
              </a:pPr>
              <a:r>
                <a:rPr lang="ru-RU" sz="1400"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Изменение доменного имени сайта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2450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39750" y="195263"/>
            <a:ext cx="76327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Сроки предоставления Устава</a:t>
            </a:r>
          </a:p>
        </p:txBody>
      </p:sp>
      <p:sp>
        <p:nvSpPr>
          <p:cNvPr id="232452" name="Прямоугольник 7"/>
          <p:cNvSpPr>
            <a:spLocks noChangeArrowheads="1"/>
          </p:cNvSpPr>
          <p:nvPr/>
        </p:nvSpPr>
        <p:spPr bwMode="auto">
          <a:xfrm>
            <a:off x="150813" y="1462088"/>
            <a:ext cx="4176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453" name="Прямоугольник 8"/>
          <p:cNvSpPr>
            <a:spLocks noChangeArrowheads="1"/>
          </p:cNvSpPr>
          <p:nvPr/>
        </p:nvSpPr>
        <p:spPr bwMode="auto">
          <a:xfrm>
            <a:off x="165100" y="2279650"/>
            <a:ext cx="4279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454" name="Прямоугольник 16"/>
          <p:cNvSpPr>
            <a:spLocks noChangeArrowheads="1"/>
          </p:cNvSpPr>
          <p:nvPr/>
        </p:nvSpPr>
        <p:spPr bwMode="auto">
          <a:xfrm>
            <a:off x="5724525" y="1924050"/>
            <a:ext cx="18716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50" y="1058863"/>
            <a:ext cx="2035175" cy="27368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32456" name="Рисунок 18"/>
          <p:cNvPicPr>
            <a:picLocks noChangeAspect="1" noChangeArrowheads="1"/>
          </p:cNvPicPr>
          <p:nvPr/>
        </p:nvPicPr>
        <p:blipFill>
          <a:blip r:embed="rId5"/>
          <a:srcRect l="32204" t="5418" r="29416"/>
          <a:stretch>
            <a:fillRect/>
          </a:stretch>
        </p:blipFill>
        <p:spPr bwMode="auto">
          <a:xfrm>
            <a:off x="2124075" y="1058863"/>
            <a:ext cx="2087563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2457" name="Прямоугольник 20"/>
          <p:cNvSpPr>
            <a:spLocks noChangeArrowheads="1"/>
          </p:cNvSpPr>
          <p:nvPr/>
        </p:nvSpPr>
        <p:spPr bwMode="auto">
          <a:xfrm>
            <a:off x="4211638" y="842963"/>
            <a:ext cx="41052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устава редакции или заменяющего его договора направляется в регистрирующий орган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позднее трех месяцев</a:t>
            </a: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со дня первого выхода в свет (в эфир) данного средства массовой информации</a:t>
            </a:r>
            <a:endParaRPr lang="ru-RU" sz="1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2458" name="Прямоугольник 21"/>
          <p:cNvSpPr>
            <a:spLocks noChangeArrowheads="1"/>
          </p:cNvSpPr>
          <p:nvPr/>
        </p:nvSpPr>
        <p:spPr bwMode="auto">
          <a:xfrm>
            <a:off x="4211638" y="1924050"/>
            <a:ext cx="4248150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>
              <a:buSzPct val="100000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устав редакции или заменяющий его договор не направлен в регистрирующий орган в </a:t>
            </a:r>
            <a:r>
              <a:rPr lang="ru-RU" sz="14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течение трех месяцев </a:t>
            </a: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 дня первого выхода СМИ в свет в соответствии с п. 3 ч. 2 ст. 15 Закона О СМИ регистрация СМИ может быть признана недействительной исключительно судом в порядке административного судопроизводства по заявлению регистрирующего органа</a:t>
            </a:r>
            <a:endParaRPr lang="ru-RU" altLang="ru-RU" sz="1400">
              <a:solidFill>
                <a:srgbClr val="0070C0"/>
              </a:solidFill>
              <a:latin typeface="Times New Roman" pitchFamily="18" charset="0"/>
              <a:ea typeface="DINCondensedC"/>
              <a:cs typeface="Times New Roman" pitchFamily="18" charset="0"/>
            </a:endParaRPr>
          </a:p>
        </p:txBody>
      </p:sp>
      <p:pic>
        <p:nvPicPr>
          <p:cNvPr id="232459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28025" y="771525"/>
            <a:ext cx="815975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2460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28025" y="2066925"/>
            <a:ext cx="815975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2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675688" y="473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5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-15875"/>
            <a:ext cx="9169400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706438" y="84138"/>
            <a:ext cx="770572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распространения СМИ</a:t>
            </a:r>
          </a:p>
        </p:txBody>
      </p:sp>
      <p:sp>
        <p:nvSpPr>
          <p:cNvPr id="233476" name="Прямоугольник 7"/>
          <p:cNvSpPr>
            <a:spLocks noChangeArrowheads="1"/>
          </p:cNvSpPr>
          <p:nvPr/>
        </p:nvSpPr>
        <p:spPr bwMode="auto">
          <a:xfrm>
            <a:off x="150813" y="1462088"/>
            <a:ext cx="4176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477" name="Прямоугольник 8"/>
          <p:cNvSpPr>
            <a:spLocks noChangeArrowheads="1"/>
          </p:cNvSpPr>
          <p:nvPr/>
        </p:nvSpPr>
        <p:spPr bwMode="auto">
          <a:xfrm>
            <a:off x="165100" y="2279650"/>
            <a:ext cx="4279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30188" y="588963"/>
            <a:ext cx="3097212" cy="93662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233479" name="TextBox 20"/>
          <p:cNvSpPr txBox="1">
            <a:spLocks noChangeArrowheads="1"/>
          </p:cNvSpPr>
          <p:nvPr/>
        </p:nvSpPr>
        <p:spPr bwMode="auto">
          <a:xfrm>
            <a:off x="323850" y="700088"/>
            <a:ext cx="3024188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издание, информационное агентство, электронное периодическое издание   </a:t>
            </a:r>
          </a:p>
          <a:p>
            <a:pPr algn="ctr" eaLnBrk="0" hangingPunct="0"/>
            <a:endParaRPr lang="ru-RU" sz="1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3480" name="Picture 3" descr="C:\Users\admin1\Pictures\Screenshots\Снимок экрана (46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32138" y="1708150"/>
            <a:ext cx="2735262" cy="1368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4" name="Скругленный прямоугольник 13"/>
          <p:cNvSpPr/>
          <p:nvPr/>
        </p:nvSpPr>
        <p:spPr>
          <a:xfrm>
            <a:off x="5651500" y="555625"/>
            <a:ext cx="3097213" cy="1008063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233482" name="Прямоугольник 16"/>
          <p:cNvSpPr>
            <a:spLocks noChangeArrowheads="1"/>
          </p:cNvSpPr>
          <p:nvPr/>
        </p:nvSpPr>
        <p:spPr bwMode="auto">
          <a:xfrm>
            <a:off x="5651500" y="1924050"/>
            <a:ext cx="187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3483" name="Прямоугольник 17"/>
          <p:cNvSpPr>
            <a:spLocks noChangeArrowheads="1"/>
          </p:cNvSpPr>
          <p:nvPr/>
        </p:nvSpPr>
        <p:spPr bwMode="auto">
          <a:xfrm>
            <a:off x="5435600" y="627063"/>
            <a:ext cx="338455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Телеканал, радиоканал, телепрограмма, радиопрограмма, видеопрограмма, аудиопрограмма, кинохроникальная программа</a:t>
            </a:r>
          </a:p>
        </p:txBody>
      </p:sp>
      <p:pic>
        <p:nvPicPr>
          <p:cNvPr id="233484" name="Picture 2" descr="C:\Users\admin1\Pictures\Screenshots\Снимок экрана (48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1708150"/>
            <a:ext cx="2735263" cy="13827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33485" name="Picture 3" descr="C:\Users\admin1\Pictures\Screenshots\Снимок экрана (49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1708150"/>
            <a:ext cx="2736850" cy="13684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33486" name="TextBox 23"/>
          <p:cNvSpPr txBox="1">
            <a:spLocks noChangeArrowheads="1"/>
          </p:cNvSpPr>
          <p:nvPr/>
        </p:nvSpPr>
        <p:spPr bwMode="auto">
          <a:xfrm>
            <a:off x="760413" y="3684588"/>
            <a:ext cx="7993062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14.06.2011 введено определение СМИ, распространяющегося в сети «Интернет – </a:t>
            </a:r>
          </a:p>
          <a:p>
            <a:pPr algn="ctr" eaLnBrk="0" hangingPunct="0"/>
            <a:r>
              <a:rPr lang="ru-RU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сетевое издание</a:t>
            </a:r>
          </a:p>
          <a:p>
            <a:pPr algn="ctr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Овал 19"/>
          <p:cNvSpPr/>
          <p:nvPr/>
        </p:nvSpPr>
        <p:spPr>
          <a:xfrm>
            <a:off x="549275" y="3251200"/>
            <a:ext cx="8137525" cy="14811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33488" name="Прямоугольник 21"/>
          <p:cNvSpPr>
            <a:spLocks noChangeArrowheads="1"/>
          </p:cNvSpPr>
          <p:nvPr/>
        </p:nvSpPr>
        <p:spPr bwMode="auto">
          <a:xfrm>
            <a:off x="4859338" y="3651250"/>
            <a:ext cx="4176712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3489" name="Рисунок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19475" y="555625"/>
            <a:ext cx="2192338" cy="96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492500" y="700088"/>
            <a:ext cx="2087563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Периодическое</a:t>
            </a:r>
            <a:r>
              <a:rPr lang="ru-RU">
                <a:solidFill>
                  <a:srgbClr val="4E75A3"/>
                </a:solidFill>
              </a:rPr>
              <a:t> </a:t>
            </a:r>
          </a:p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печатное</a:t>
            </a:r>
            <a:r>
              <a:rPr lang="ru-RU">
                <a:solidFill>
                  <a:srgbClr val="4E75A3"/>
                </a:solidFill>
              </a:rPr>
              <a:t> </a:t>
            </a:r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</a:t>
            </a:r>
          </a:p>
        </p:txBody>
      </p:sp>
      <p:pic>
        <p:nvPicPr>
          <p:cNvPr id="26" name="23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675688" y="4659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5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3175" y="1588"/>
            <a:ext cx="917098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539750" y="195263"/>
            <a:ext cx="7920038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endParaRPr lang="ru-RU" b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endParaRPr lang="ru-RU" b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Виды распространения периодических печатных изданий</a:t>
            </a:r>
          </a:p>
        </p:txBody>
      </p:sp>
      <p:sp>
        <p:nvSpPr>
          <p:cNvPr id="234500" name="Прямоугольник 7"/>
          <p:cNvSpPr>
            <a:spLocks noChangeArrowheads="1"/>
          </p:cNvSpPr>
          <p:nvPr/>
        </p:nvSpPr>
        <p:spPr bwMode="auto">
          <a:xfrm>
            <a:off x="150813" y="1462088"/>
            <a:ext cx="4176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4501" name="Прямоугольник 8"/>
          <p:cNvSpPr>
            <a:spLocks noChangeArrowheads="1"/>
          </p:cNvSpPr>
          <p:nvPr/>
        </p:nvSpPr>
        <p:spPr bwMode="auto">
          <a:xfrm>
            <a:off x="165100" y="2279650"/>
            <a:ext cx="4279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4502" name="Прямоугольник 16"/>
          <p:cNvSpPr>
            <a:spLocks noChangeArrowheads="1"/>
          </p:cNvSpPr>
          <p:nvPr/>
        </p:nvSpPr>
        <p:spPr bwMode="auto">
          <a:xfrm>
            <a:off x="5651500" y="1924050"/>
            <a:ext cx="187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4503" name="Picture 3" descr="C:\Users\admin1\Pictures\Screenshots\Снимок экрана (155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088" y="1909763"/>
            <a:ext cx="1152525" cy="120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Овал 23"/>
          <p:cNvSpPr/>
          <p:nvPr/>
        </p:nvSpPr>
        <p:spPr>
          <a:xfrm>
            <a:off x="179388" y="915988"/>
            <a:ext cx="1152525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34505" name="TextBox 25"/>
          <p:cNvSpPr txBox="1">
            <a:spLocks noChangeArrowheads="1"/>
          </p:cNvSpPr>
          <p:nvPr/>
        </p:nvSpPr>
        <p:spPr bwMode="auto">
          <a:xfrm>
            <a:off x="179388" y="1203325"/>
            <a:ext cx="10795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Каталог</a:t>
            </a:r>
          </a:p>
        </p:txBody>
      </p:sp>
      <p:pic>
        <p:nvPicPr>
          <p:cNvPr id="234506" name="Picture 4" descr="C:\Users\admin1\Pictures\Screenshots\Снимок экрана (157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41450" y="3395663"/>
            <a:ext cx="12096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Овал 26"/>
          <p:cNvSpPr/>
          <p:nvPr/>
        </p:nvSpPr>
        <p:spPr>
          <a:xfrm>
            <a:off x="4286250" y="2951163"/>
            <a:ext cx="1296988" cy="865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4508" name="Прямоугольник 27"/>
          <p:cNvSpPr>
            <a:spLocks noChangeArrowheads="1"/>
          </p:cNvSpPr>
          <p:nvPr/>
        </p:nvSpPr>
        <p:spPr bwMode="auto">
          <a:xfrm>
            <a:off x="1557338" y="2689225"/>
            <a:ext cx="10080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Альманах</a:t>
            </a:r>
          </a:p>
        </p:txBody>
      </p:sp>
      <p:sp>
        <p:nvSpPr>
          <p:cNvPr id="29" name="Овал 28"/>
          <p:cNvSpPr/>
          <p:nvPr/>
        </p:nvSpPr>
        <p:spPr>
          <a:xfrm>
            <a:off x="2824163" y="1506538"/>
            <a:ext cx="1223962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4510" name="Прямоугольник 31"/>
          <p:cNvSpPr>
            <a:spLocks noChangeArrowheads="1"/>
          </p:cNvSpPr>
          <p:nvPr/>
        </p:nvSpPr>
        <p:spPr bwMode="auto">
          <a:xfrm>
            <a:off x="2843213" y="2076450"/>
            <a:ext cx="18732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4511" name="Прямоугольник 33"/>
          <p:cNvSpPr>
            <a:spLocks noChangeArrowheads="1"/>
          </p:cNvSpPr>
          <p:nvPr/>
        </p:nvSpPr>
        <p:spPr bwMode="auto">
          <a:xfrm>
            <a:off x="7600950" y="1519238"/>
            <a:ext cx="12954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Справочник</a:t>
            </a:r>
          </a:p>
        </p:txBody>
      </p:sp>
      <p:pic>
        <p:nvPicPr>
          <p:cNvPr id="234512" name="Picture 7" descr="C:\Users\admin1\Pictures\Screenshots\Снимок экрана (181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78138" y="2514600"/>
            <a:ext cx="1217612" cy="1528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Овал 36"/>
          <p:cNvSpPr/>
          <p:nvPr/>
        </p:nvSpPr>
        <p:spPr>
          <a:xfrm>
            <a:off x="1466850" y="2444750"/>
            <a:ext cx="1152525" cy="8826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34514" name="Прямоугольник 37"/>
          <p:cNvSpPr>
            <a:spLocks noChangeArrowheads="1"/>
          </p:cNvSpPr>
          <p:nvPr/>
        </p:nvSpPr>
        <p:spPr bwMode="auto">
          <a:xfrm>
            <a:off x="2771775" y="1779588"/>
            <a:ext cx="12239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Газета</a:t>
            </a:r>
          </a:p>
        </p:txBody>
      </p:sp>
      <p:pic>
        <p:nvPicPr>
          <p:cNvPr id="234515" name="Picture 5" descr="C:\Users\admin1\Pictures\Screenshots\Снимок экрана (159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12075" y="2238375"/>
            <a:ext cx="985838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4516" name="Picture 9" descr="C:\Users\admin1\Pictures\Screenshots\Снимок экрана (185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27525" y="3867150"/>
            <a:ext cx="12954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17" name="Прямоугольник 42"/>
          <p:cNvSpPr>
            <a:spLocks noChangeArrowheads="1"/>
          </p:cNvSpPr>
          <p:nvPr/>
        </p:nvSpPr>
        <p:spPr bwMode="auto">
          <a:xfrm>
            <a:off x="4405313" y="3217863"/>
            <a:ext cx="1152525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Журнал</a:t>
            </a:r>
          </a:p>
        </p:txBody>
      </p:sp>
      <p:sp>
        <p:nvSpPr>
          <p:cNvPr id="44" name="Овал 43"/>
          <p:cNvSpPr/>
          <p:nvPr/>
        </p:nvSpPr>
        <p:spPr>
          <a:xfrm>
            <a:off x="7578725" y="1223963"/>
            <a:ext cx="1296988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1331913" y="604838"/>
            <a:ext cx="6553200" cy="5762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5940425" y="1501775"/>
            <a:ext cx="1295400" cy="863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234521" name="Picture 1" descr="C:\Users\admin1\Pictures\Screenshots\Снимок экрана (250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129338" y="2516188"/>
            <a:ext cx="1004887" cy="140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4522" name="Прямоугольник 34"/>
          <p:cNvSpPr>
            <a:spLocks noChangeArrowheads="1"/>
          </p:cNvSpPr>
          <p:nvPr/>
        </p:nvSpPr>
        <p:spPr bwMode="auto">
          <a:xfrm>
            <a:off x="6011863" y="1770063"/>
            <a:ext cx="11525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Бюллетень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 flipH="1">
            <a:off x="2024063" y="1166813"/>
            <a:ext cx="431800" cy="12239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3492500" y="1203325"/>
            <a:ext cx="0" cy="2889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785100" y="971550"/>
            <a:ext cx="144463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Прямая со стрелкой 57"/>
          <p:cNvCxnSpPr>
            <a:stCxn id="30" idx="2"/>
            <a:endCxn id="24" idx="7"/>
          </p:cNvCxnSpPr>
          <p:nvPr/>
        </p:nvCxnSpPr>
        <p:spPr>
          <a:xfrm flipH="1">
            <a:off x="1163638" y="892175"/>
            <a:ext cx="168275" cy="1492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>
            <a:off x="4865688" y="1165225"/>
            <a:ext cx="19050" cy="180181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>
            <a:off x="6588125" y="1276350"/>
            <a:ext cx="0" cy="2159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24 новый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748713" y="4659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5522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8575" y="14288"/>
            <a:ext cx="9169400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34925"/>
            <a:ext cx="69484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1338" y="4252913"/>
            <a:ext cx="8458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buSzPct val="100000"/>
              <a:defRPr/>
            </a:pPr>
            <a:r>
              <a:rPr lang="ru-RU" sz="1400" b="1" dirty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235525" name="Прямоугольник 6"/>
          <p:cNvSpPr>
            <a:spLocks noChangeArrowheads="1"/>
          </p:cNvSpPr>
          <p:nvPr/>
        </p:nvSpPr>
        <p:spPr bwMode="auto">
          <a:xfrm>
            <a:off x="755650" y="842963"/>
            <a:ext cx="19446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SzPct val="100000"/>
            </a:pPr>
            <a:endParaRPr lang="ru-RU" altLang="ru-RU" sz="1200">
              <a:solidFill>
                <a:srgbClr val="002060"/>
              </a:solidFill>
              <a:latin typeface="Times New Roman" pitchFamily="18" charset="0"/>
              <a:ea typeface="DINCondensedC"/>
              <a:cs typeface="Times New Roman" pitchFamily="18" charset="0"/>
            </a:endParaRPr>
          </a:p>
        </p:txBody>
      </p:sp>
      <p:sp>
        <p:nvSpPr>
          <p:cNvPr id="235526" name="Прямоугольник 7"/>
          <p:cNvSpPr>
            <a:spLocks noChangeArrowheads="1"/>
          </p:cNvSpPr>
          <p:nvPr/>
        </p:nvSpPr>
        <p:spPr bwMode="auto">
          <a:xfrm>
            <a:off x="5580063" y="915988"/>
            <a:ext cx="3313112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35527" name="object 148"/>
          <p:cNvSpPr>
            <a:spLocks noChangeArrowheads="1"/>
          </p:cNvSpPr>
          <p:nvPr/>
        </p:nvSpPr>
        <p:spPr bwMode="auto">
          <a:xfrm>
            <a:off x="204788" y="5172075"/>
            <a:ext cx="1649412" cy="10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ru-RU"/>
          </a:p>
        </p:txBody>
      </p:sp>
      <p:sp>
        <p:nvSpPr>
          <p:cNvPr id="235528" name="Прямоугольник 17"/>
          <p:cNvSpPr>
            <a:spLocks noChangeArrowheads="1"/>
          </p:cNvSpPr>
          <p:nvPr/>
        </p:nvSpPr>
        <p:spPr bwMode="auto">
          <a:xfrm>
            <a:off x="2843213" y="2066925"/>
            <a:ext cx="1728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342900" y="123825"/>
            <a:ext cx="8424863" cy="40798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>
              <a:tabLst>
                <a:tab pos="447675" algn="l"/>
              </a:tabLst>
            </a:pP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Разновидности специализации СМИ с уменьшенной госпошлиной</a:t>
            </a:r>
          </a:p>
        </p:txBody>
      </p:sp>
      <p:pic>
        <p:nvPicPr>
          <p:cNvPr id="235530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8750" y="752475"/>
            <a:ext cx="2159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31" name="TextBox 19"/>
          <p:cNvSpPr txBox="1">
            <a:spLocks noChangeArrowheads="1"/>
          </p:cNvSpPr>
          <p:nvPr/>
        </p:nvSpPr>
        <p:spPr bwMode="auto">
          <a:xfrm>
            <a:off x="131763" y="744538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Образовательное</a:t>
            </a:r>
          </a:p>
        </p:txBody>
      </p:sp>
      <p:pic>
        <p:nvPicPr>
          <p:cNvPr id="235532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35175" y="1065213"/>
            <a:ext cx="2159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33" name="Прямоугольник 29"/>
          <p:cNvSpPr>
            <a:spLocks noChangeArrowheads="1"/>
          </p:cNvSpPr>
          <p:nvPr/>
        </p:nvSpPr>
        <p:spPr bwMode="auto">
          <a:xfrm>
            <a:off x="2201863" y="1076325"/>
            <a:ext cx="2016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детей</a:t>
            </a:r>
          </a:p>
        </p:txBody>
      </p:sp>
      <p:pic>
        <p:nvPicPr>
          <p:cNvPr id="235534" name="Picture 3" descr="C:\Users\admin1\Pictures\Screenshots\Снимок экрана (16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7675" y="2112963"/>
            <a:ext cx="884238" cy="1277937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235535" name="Picture 5" descr="C:\Users\admin1\Pictures\Screenshots\Снимок экрана (166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328863" y="2460625"/>
            <a:ext cx="849312" cy="12112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235536" name="Прямоугольник 33"/>
          <p:cNvSpPr>
            <a:spLocks noChangeArrowheads="1"/>
          </p:cNvSpPr>
          <p:nvPr/>
        </p:nvSpPr>
        <p:spPr bwMode="auto">
          <a:xfrm>
            <a:off x="5862638" y="1795463"/>
            <a:ext cx="12430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подростков</a:t>
            </a:r>
          </a:p>
        </p:txBody>
      </p:sp>
      <p:pic>
        <p:nvPicPr>
          <p:cNvPr id="235537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75313" y="1822450"/>
            <a:ext cx="2159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38" name="Picture 6" descr="C:\Users\admin1\Pictures\Screenshots\Снимок экрана (168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70588" y="3228975"/>
            <a:ext cx="79692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39" name="TextBox 8"/>
          <p:cNvSpPr txBox="1">
            <a:spLocks noChangeArrowheads="1"/>
          </p:cNvSpPr>
          <p:nvPr/>
        </p:nvSpPr>
        <p:spPr bwMode="auto">
          <a:xfrm>
            <a:off x="22225" y="1074738"/>
            <a:ext cx="18875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образовательного характера</a:t>
            </a:r>
          </a:p>
        </p:txBody>
      </p:sp>
      <p:sp>
        <p:nvSpPr>
          <p:cNvPr id="235540" name="TextBox 22"/>
          <p:cNvSpPr txBox="1">
            <a:spLocks noChangeArrowheads="1"/>
          </p:cNvSpPr>
          <p:nvPr/>
        </p:nvSpPr>
        <p:spPr bwMode="auto">
          <a:xfrm>
            <a:off x="1865313" y="1271588"/>
            <a:ext cx="1703387" cy="116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детей</a:t>
            </a:r>
          </a:p>
        </p:txBody>
      </p:sp>
      <p:sp>
        <p:nvSpPr>
          <p:cNvPr id="235541" name="TextBox 24"/>
          <p:cNvSpPr txBox="1">
            <a:spLocks noChangeArrowheads="1"/>
          </p:cNvSpPr>
          <p:nvPr/>
        </p:nvSpPr>
        <p:spPr bwMode="auto">
          <a:xfrm>
            <a:off x="5580063" y="2238375"/>
            <a:ext cx="1619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подростков</a:t>
            </a:r>
          </a:p>
        </p:txBody>
      </p:sp>
      <p:sp>
        <p:nvSpPr>
          <p:cNvPr id="235542" name="Прямоугольник 9"/>
          <p:cNvSpPr>
            <a:spLocks noChangeArrowheads="1"/>
          </p:cNvSpPr>
          <p:nvPr/>
        </p:nvSpPr>
        <p:spPr bwMode="auto">
          <a:xfrm>
            <a:off x="3997325" y="1397000"/>
            <a:ext cx="18859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Культурно-просветительское </a:t>
            </a:r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43" name="Рисунок 10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98938" y="3063875"/>
            <a:ext cx="817562" cy="118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4" name="Прямоугольник 11"/>
          <p:cNvSpPr>
            <a:spLocks noChangeArrowheads="1"/>
          </p:cNvSpPr>
          <p:nvPr/>
        </p:nvSpPr>
        <p:spPr bwMode="auto">
          <a:xfrm>
            <a:off x="3700463" y="1851025"/>
            <a:ext cx="17399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культурно-просветительского характера</a:t>
            </a:r>
          </a:p>
        </p:txBody>
      </p:sp>
      <p:pic>
        <p:nvPicPr>
          <p:cNvPr id="235545" name="Рисунок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851275" y="1354138"/>
            <a:ext cx="212725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6" name="Рисунок 1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227888" y="2217738"/>
            <a:ext cx="212725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7" name="TextBox 30"/>
          <p:cNvSpPr txBox="1">
            <a:spLocks noChangeArrowheads="1"/>
          </p:cNvSpPr>
          <p:nvPr/>
        </p:nvSpPr>
        <p:spPr bwMode="auto">
          <a:xfrm>
            <a:off x="7273925" y="2640013"/>
            <a:ext cx="16192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для инвалидов</a:t>
            </a:r>
          </a:p>
        </p:txBody>
      </p:sp>
      <p:sp>
        <p:nvSpPr>
          <p:cNvPr id="235548" name="Прямоугольник 32"/>
          <p:cNvSpPr>
            <a:spLocks noChangeArrowheads="1"/>
          </p:cNvSpPr>
          <p:nvPr/>
        </p:nvSpPr>
        <p:spPr bwMode="auto">
          <a:xfrm>
            <a:off x="7466013" y="2155825"/>
            <a:ext cx="1244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Издание для инвалидов</a:t>
            </a:r>
          </a:p>
        </p:txBody>
      </p:sp>
      <p:pic>
        <p:nvPicPr>
          <p:cNvPr id="235549" name="Picture 1" descr="C:\Users\admin1\Pictures\Screenshots\Снимок экрана (303)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740650" y="3724275"/>
            <a:ext cx="86360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25 новый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3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36546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2700" y="0"/>
            <a:ext cx="9169400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34925"/>
            <a:ext cx="69484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1338" y="4252913"/>
            <a:ext cx="8458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buSzPct val="100000"/>
              <a:defRPr/>
            </a:pPr>
            <a:r>
              <a:rPr lang="ru-RU" sz="1400" b="1" dirty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236549" name="Прямоугольник 6"/>
          <p:cNvSpPr>
            <a:spLocks noChangeArrowheads="1"/>
          </p:cNvSpPr>
          <p:nvPr/>
        </p:nvSpPr>
        <p:spPr bwMode="auto">
          <a:xfrm>
            <a:off x="755650" y="842963"/>
            <a:ext cx="19446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SzPct val="100000"/>
            </a:pPr>
            <a:endParaRPr lang="ru-RU" altLang="ru-RU" sz="1200">
              <a:solidFill>
                <a:srgbClr val="002060"/>
              </a:solidFill>
              <a:latin typeface="Times New Roman" pitchFamily="18" charset="0"/>
              <a:ea typeface="DINCondensedC"/>
              <a:cs typeface="Times New Roman" pitchFamily="18" charset="0"/>
            </a:endParaRPr>
          </a:p>
        </p:txBody>
      </p:sp>
      <p:sp>
        <p:nvSpPr>
          <p:cNvPr id="236550" name="object 148"/>
          <p:cNvSpPr>
            <a:spLocks noChangeArrowheads="1"/>
          </p:cNvSpPr>
          <p:nvPr/>
        </p:nvSpPr>
        <p:spPr bwMode="auto">
          <a:xfrm>
            <a:off x="204788" y="5172075"/>
            <a:ext cx="1649412" cy="10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ru-RU"/>
          </a:p>
        </p:txBody>
      </p:sp>
      <p:sp>
        <p:nvSpPr>
          <p:cNvPr id="236551" name="Прямоугольник 17"/>
          <p:cNvSpPr>
            <a:spLocks noChangeArrowheads="1"/>
          </p:cNvSpPr>
          <p:nvPr/>
        </p:nvSpPr>
        <p:spPr bwMode="auto">
          <a:xfrm>
            <a:off x="2286000" y="197167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 bwMode="auto">
          <a:xfrm>
            <a:off x="457200" y="139700"/>
            <a:ext cx="8424863" cy="40798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>
              <a:tabLst>
                <a:tab pos="447675" algn="l"/>
              </a:tabLst>
            </a:pP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Разновидности специализации СМИ с увеличенной госпошлиной</a:t>
            </a:r>
          </a:p>
        </p:txBody>
      </p:sp>
      <p:pic>
        <p:nvPicPr>
          <p:cNvPr id="236553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1913" y="771525"/>
            <a:ext cx="2159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5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35600" y="1203325"/>
            <a:ext cx="2159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55" name="Прямоугольник 27"/>
          <p:cNvSpPr>
            <a:spLocks noChangeArrowheads="1"/>
          </p:cNvSpPr>
          <p:nvPr/>
        </p:nvSpPr>
        <p:spPr bwMode="auto">
          <a:xfrm>
            <a:off x="827088" y="1276350"/>
            <a:ext cx="3673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36556" name="Прямоугольник 29"/>
          <p:cNvSpPr>
            <a:spLocks noChangeArrowheads="1"/>
          </p:cNvSpPr>
          <p:nvPr/>
        </p:nvSpPr>
        <p:spPr bwMode="auto">
          <a:xfrm>
            <a:off x="1979613" y="1779588"/>
            <a:ext cx="25939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600" b="1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в котором реклама превышает 45 % объема отдельного номера (для печатного издания), а в теле- и радиопрограммах – 20 % объема вещания</a:t>
            </a:r>
          </a:p>
        </p:txBody>
      </p:sp>
      <p:sp>
        <p:nvSpPr>
          <p:cNvPr id="236557" name="Прямоугольник 30"/>
          <p:cNvSpPr>
            <a:spLocks noChangeArrowheads="1"/>
          </p:cNvSpPr>
          <p:nvPr/>
        </p:nvSpPr>
        <p:spPr bwMode="auto">
          <a:xfrm>
            <a:off x="5724525" y="1419225"/>
            <a:ext cx="19431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6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Эротическое</a:t>
            </a:r>
          </a:p>
        </p:txBody>
      </p:sp>
      <p:pic>
        <p:nvPicPr>
          <p:cNvPr id="236558" name="Picture 2" descr="C:\Users\admin1\Pictures\Screenshots\Снимок экрана (170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01738" y="1416050"/>
            <a:ext cx="7715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6559" name="Picture 3" descr="C:\Users\admin1\Pictures\Screenshots\Снимок экрана (172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80288" y="3003550"/>
            <a:ext cx="728662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6560" name="Прямоугольник 20"/>
          <p:cNvSpPr>
            <a:spLocks noChangeArrowheads="1"/>
          </p:cNvSpPr>
          <p:nvPr/>
        </p:nvSpPr>
        <p:spPr bwMode="auto">
          <a:xfrm>
            <a:off x="3260725" y="1209675"/>
            <a:ext cx="18669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1600" i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6561" name="TextBox 26"/>
          <p:cNvSpPr txBox="1">
            <a:spLocks noChangeArrowheads="1"/>
          </p:cNvSpPr>
          <p:nvPr/>
        </p:nvSpPr>
        <p:spPr bwMode="auto">
          <a:xfrm>
            <a:off x="5148263" y="1851025"/>
            <a:ext cx="2605087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СМИ, специализирующееся на сообщениях и материалах эротического характера</a:t>
            </a:r>
          </a:p>
        </p:txBody>
      </p:sp>
      <p:sp>
        <p:nvSpPr>
          <p:cNvPr id="236562" name="Прямоугольник 7"/>
          <p:cNvSpPr>
            <a:spLocks noChangeArrowheads="1"/>
          </p:cNvSpPr>
          <p:nvPr/>
        </p:nvSpPr>
        <p:spPr bwMode="auto">
          <a:xfrm>
            <a:off x="1763713" y="915988"/>
            <a:ext cx="1158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ru-RU" sz="1600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Рекламное</a:t>
            </a:r>
          </a:p>
        </p:txBody>
      </p:sp>
      <p:pic>
        <p:nvPicPr>
          <p:cNvPr id="23" name="2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8"/>
          <a:srcRect/>
          <a:stretch>
            <a:fillRect/>
          </a:stretch>
        </p:blipFill>
        <p:spPr>
          <a:xfrm>
            <a:off x="8675688" y="4659313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5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86778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79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80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81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 bwMode="auto">
          <a:xfrm>
            <a:off x="468313" y="88900"/>
            <a:ext cx="8135937" cy="4095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запись о регистрации СМИ</a:t>
            </a: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042988" y="1131888"/>
            <a:ext cx="7489825" cy="522287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дату подачи заявления устава редакции СМИ либо заменяющего его договора между учредителем и редакцией (главным редактором);</a:t>
            </a:r>
          </a:p>
        </p:txBody>
      </p:sp>
      <p:graphicFrame>
        <p:nvGraphicFramePr>
          <p:cNvPr id="286775" name="Object 55"/>
          <p:cNvGraphicFramePr>
            <a:graphicFrameLocks noChangeAspect="1"/>
          </p:cNvGraphicFramePr>
          <p:nvPr/>
        </p:nvGraphicFramePr>
        <p:xfrm>
          <a:off x="2330450" y="1779588"/>
          <a:ext cx="2165350" cy="3059112"/>
        </p:xfrm>
        <a:graphic>
          <a:graphicData uri="http://schemas.openxmlformats.org/presentationml/2006/ole">
            <p:oleObj spid="_x0000_s286775" name="Acrobat Document" r:id="rId5" imgW="6078960" imgH="8588160" progId="">
              <p:embed/>
            </p:oleObj>
          </a:graphicData>
        </a:graphic>
      </p:graphicFrame>
      <p:pic>
        <p:nvPicPr>
          <p:cNvPr id="286784" name="Рисунок 1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87900" y="1779588"/>
            <a:ext cx="2305050" cy="3024187"/>
          </a:xfrm>
          <a:prstGeom prst="rect">
            <a:avLst/>
          </a:prstGeom>
          <a:noFill/>
          <a:ln w="9525">
            <a:solidFill>
              <a:srgbClr val="2FC9FF"/>
            </a:solidFill>
            <a:miter lim="800000"/>
            <a:headEnd/>
            <a:tailEnd/>
          </a:ln>
        </p:spPr>
      </p:pic>
      <p:sp>
        <p:nvSpPr>
          <p:cNvPr id="16" name="Нашивка 15"/>
          <p:cNvSpPr/>
          <p:nvPr/>
        </p:nvSpPr>
        <p:spPr bwMode="auto">
          <a:xfrm>
            <a:off x="684213" y="1182688"/>
            <a:ext cx="268287" cy="369887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6786" name="Прямоугольник 17"/>
          <p:cNvSpPr>
            <a:spLocks noChangeArrowheads="1"/>
          </p:cNvSpPr>
          <p:nvPr/>
        </p:nvSpPr>
        <p:spPr bwMode="auto">
          <a:xfrm>
            <a:off x="536575" y="676275"/>
            <a:ext cx="79200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дополнение к вышеуказанным документам прилагается</a:t>
            </a:r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2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7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6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99063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>
          <a:xfrm>
            <a:off x="2962275" y="1200150"/>
            <a:ext cx="3219450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99065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066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067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068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611188" y="660400"/>
            <a:ext cx="3932237" cy="831850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(главным редактором) и соучредителями СМИ</a:t>
            </a:r>
            <a:endParaRPr lang="ru-RU" sz="1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Нашивка 15"/>
          <p:cNvSpPr/>
          <p:nvPr/>
        </p:nvSpPr>
        <p:spPr bwMode="auto">
          <a:xfrm>
            <a:off x="257175" y="868363"/>
            <a:ext cx="268288" cy="369887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9071" name="Рисунок 18" descr="Безымянный 23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50938" y="1552575"/>
            <a:ext cx="2736850" cy="30876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2" name="Нашивка 11"/>
          <p:cNvSpPr/>
          <p:nvPr/>
        </p:nvSpPr>
        <p:spPr bwMode="auto">
          <a:xfrm>
            <a:off x="4813300" y="879475"/>
            <a:ext cx="288925" cy="368300"/>
          </a:xfrm>
          <a:prstGeom prst="chevron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9073" name="Прямоугольник 12"/>
          <p:cNvSpPr>
            <a:spLocks noChangeArrowheads="1"/>
          </p:cNvSpPr>
          <p:nvPr/>
        </p:nvSpPr>
        <p:spPr bwMode="auto">
          <a:xfrm>
            <a:off x="4787900" y="123825"/>
            <a:ext cx="367188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hangingPunct="0"/>
            <a:endParaRPr lang="ru-RU" sz="1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9061" name="Object 53"/>
          <p:cNvGraphicFramePr>
            <a:graphicFrameLocks noChangeAspect="1"/>
          </p:cNvGraphicFramePr>
          <p:nvPr/>
        </p:nvGraphicFramePr>
        <p:xfrm>
          <a:off x="5795963" y="1492250"/>
          <a:ext cx="2736850" cy="3148013"/>
        </p:xfrm>
        <a:graphic>
          <a:graphicData uri="http://schemas.openxmlformats.org/presentationml/2006/ole">
            <p:oleObj spid="_x0000_s299061" name="Acrobat Document" r:id="rId6" imgW="6078960" imgH="8588160" progId="">
              <p:embed/>
            </p:oleObj>
          </a:graphicData>
        </a:graphic>
      </p:graphicFrame>
      <p:sp>
        <p:nvSpPr>
          <p:cNvPr id="24" name="Прямоугольник 23"/>
          <p:cNvSpPr/>
          <p:nvPr/>
        </p:nvSpPr>
        <p:spPr bwMode="auto">
          <a:xfrm>
            <a:off x="5292725" y="719138"/>
            <a:ext cx="3606800" cy="646112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иной документ, подтверждающий его полномочия</a:t>
            </a:r>
            <a:endParaRPr lang="ru-RU" sz="1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9075" name="TextBox 2"/>
          <p:cNvSpPr txBox="1">
            <a:spLocks noChangeArrowheads="1"/>
          </p:cNvSpPr>
          <p:nvPr/>
        </p:nvSpPr>
        <p:spPr bwMode="auto">
          <a:xfrm>
            <a:off x="-36513" y="171450"/>
            <a:ext cx="9648826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hangingPunct="0">
              <a:tabLst>
                <a:tab pos="447675" algn="l"/>
              </a:tabLst>
            </a:pP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смены учредителя, либо изменения состава соучредителей:</a:t>
            </a:r>
          </a:p>
        </p:txBody>
      </p:sp>
      <p:pic>
        <p:nvPicPr>
          <p:cNvPr id="17" name="28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8748713" y="4659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1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-25400" y="-9525"/>
            <a:ext cx="9169400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28675" name="Прямоугольник 7"/>
          <p:cNvSpPr>
            <a:spLocks noChangeArrowheads="1"/>
          </p:cNvSpPr>
          <p:nvPr/>
        </p:nvSpPr>
        <p:spPr bwMode="auto">
          <a:xfrm>
            <a:off x="0" y="2290763"/>
            <a:ext cx="45005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just"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копия документа, подтверждающего регистрацию в системе индивидуального (персонифицированного) учета (или СНИЛС) для физического лица</a:t>
            </a:r>
          </a:p>
        </p:txBody>
      </p:sp>
      <p:sp>
        <p:nvSpPr>
          <p:cNvPr id="28676" name="Прямоугольник 9"/>
          <p:cNvSpPr>
            <a:spLocks noChangeArrowheads="1"/>
          </p:cNvSpPr>
          <p:nvPr/>
        </p:nvSpPr>
        <p:spPr bwMode="auto">
          <a:xfrm>
            <a:off x="177800" y="3479800"/>
            <a:ext cx="414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7" name="Picture 3" descr="C:\Users\User.FOKIN\Desktop\006785-3d-transparent-glass-icon-arrows-hand-clear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40650" y="195263"/>
            <a:ext cx="815975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Прямоугольник 24"/>
          <p:cNvSpPr/>
          <p:nvPr/>
        </p:nvSpPr>
        <p:spPr>
          <a:xfrm>
            <a:off x="1651000" y="180975"/>
            <a:ext cx="6219825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15900" indent="-1588"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Распоряжение Правительства РФ от 06.10.2011 1752-р «</a:t>
            </a:r>
            <a:r>
              <a:rPr lang="ru-RU" sz="1200" b="1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Об  утверждении перечня документов, прилагаемых  заявителем к заявлению о регистрации</a:t>
            </a:r>
            <a:endParaRPr lang="ru-RU" sz="1200">
              <a:latin typeface="Times New Roman" pitchFamily="18" charset="0"/>
              <a:cs typeface="Times New Roman" pitchFamily="18" charset="0"/>
            </a:endParaRPr>
          </a:p>
          <a:p>
            <a:pPr marL="215900" indent="-1588" algn="ctr" eaLnBrk="0" hangingPunct="0"/>
            <a:r>
              <a:rPr lang="ru-RU" sz="1200" b="1">
                <a:solidFill>
                  <a:srgbClr val="1D6FB8"/>
                </a:solidFill>
                <a:latin typeface="Times New Roman" pitchFamily="18" charset="0"/>
                <a:cs typeface="Times New Roman" pitchFamily="18" charset="0"/>
              </a:rPr>
              <a:t>(перерегистрации) средства массовой  информации»</a:t>
            </a:r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в редакции</a:t>
            </a:r>
          </a:p>
          <a:p>
            <a:pPr marL="215900" indent="-1588" algn="ctr"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Распоряжения Правительства РФ от 26.10.2017 № 2354-Р </a:t>
            </a:r>
            <a:endParaRPr lang="ru-RU" sz="1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9" name="Picture 1" descr="C:\Users\admin1\Pictures\Screenshots\Снимок экрана (54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7800" y="117475"/>
            <a:ext cx="1514475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0" name="Прямоугольник 16"/>
          <p:cNvSpPr>
            <a:spLocks noChangeArrowheads="1"/>
          </p:cNvSpPr>
          <p:nvPr/>
        </p:nvSpPr>
        <p:spPr bwMode="auto">
          <a:xfrm>
            <a:off x="0" y="1635125"/>
            <a:ext cx="45005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algn="just"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копии документов, удостоверяющих личность и место    регистрации физического лица</a:t>
            </a:r>
          </a:p>
        </p:txBody>
      </p:sp>
      <p:sp>
        <p:nvSpPr>
          <p:cNvPr id="28681" name="Rectangle 2"/>
          <p:cNvSpPr>
            <a:spLocks noChangeArrowheads="1"/>
          </p:cNvSpPr>
          <p:nvPr/>
        </p:nvSpPr>
        <p:spPr bwMode="auto">
          <a:xfrm>
            <a:off x="179388" y="3148013"/>
            <a:ext cx="41052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учредительных документов, выписка из реестра акционеров, список участников общества с ограниченной ответственностью для юридического лица</a:t>
            </a:r>
            <a:endParaRPr lang="ru-RU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28682" name="Прямоугольник 22"/>
          <p:cNvSpPr>
            <a:spLocks noChangeArrowheads="1"/>
          </p:cNvSpPr>
          <p:nvPr/>
        </p:nvSpPr>
        <p:spPr bwMode="auto">
          <a:xfrm>
            <a:off x="150813" y="4073525"/>
            <a:ext cx="89646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документа, подтверждающего право использования доменного имени сайта в информационно-телекоммуникационной сети Интернет – только при учреждении сетевого издания</a:t>
            </a:r>
          </a:p>
        </p:txBody>
      </p:sp>
      <p:sp>
        <p:nvSpPr>
          <p:cNvPr id="28683" name="Прямоугольник 25"/>
          <p:cNvSpPr>
            <a:spLocks noChangeArrowheads="1"/>
          </p:cNvSpPr>
          <p:nvPr/>
        </p:nvSpPr>
        <p:spPr bwMode="auto">
          <a:xfrm>
            <a:off x="4643438" y="1571625"/>
            <a:ext cx="4500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действующих на момент подачи заявления устава редакции СМИ, либо заменяющего его договора между учредителем и редакцией (главным редактором)</a:t>
            </a:r>
          </a:p>
        </p:txBody>
      </p:sp>
      <p:sp>
        <p:nvSpPr>
          <p:cNvPr id="28684" name="Rectangle 3"/>
          <p:cNvSpPr>
            <a:spLocks noChangeArrowheads="1"/>
          </p:cNvSpPr>
          <p:nvPr/>
        </p:nvSpPr>
        <p:spPr bwMode="auto">
          <a:xfrm>
            <a:off x="4679950" y="2284413"/>
            <a:ext cx="44640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документа о передаче прав и обязанностей учредителя СМИ третьему лицу, согласованного с редакцией и соучредителями (если у СМИ несколько соучредителей)</a:t>
            </a:r>
            <a:endParaRPr lang="ru-RU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28685" name="Прямоугольник 26"/>
          <p:cNvSpPr>
            <a:spLocks noChangeArrowheads="1"/>
          </p:cNvSpPr>
          <p:nvPr/>
        </p:nvSpPr>
        <p:spPr bwMode="auto">
          <a:xfrm>
            <a:off x="4716463" y="3076575"/>
            <a:ext cx="4427537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копия приказа о назначении главного редактора или иного документа, подтверждающего его полномочия (только при внесении изменений в запись о регистрации СМИ в связи со сменой учредителя или с изменением состава соучредителей) </a:t>
            </a:r>
          </a:p>
        </p:txBody>
      </p:sp>
      <p:sp>
        <p:nvSpPr>
          <p:cNvPr id="28686" name="TextBox 27"/>
          <p:cNvSpPr txBox="1">
            <a:spLocks noChangeArrowheads="1"/>
          </p:cNvSpPr>
          <p:nvPr/>
        </p:nvSpPr>
        <p:spPr bwMode="auto">
          <a:xfrm>
            <a:off x="2627313" y="1147763"/>
            <a:ext cx="36004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Перечень документов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7463" y="1552575"/>
            <a:ext cx="4546600" cy="677863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17463" y="2327275"/>
            <a:ext cx="4546600" cy="61753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17463" y="3059113"/>
            <a:ext cx="4546600" cy="8636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17463" y="4073525"/>
            <a:ext cx="9126537" cy="5207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4654550" y="1568450"/>
            <a:ext cx="4470400" cy="65563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4654550" y="2327275"/>
            <a:ext cx="4471988" cy="617538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4654550" y="3059113"/>
            <a:ext cx="4471988" cy="86360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28694" name="TextBox 4"/>
          <p:cNvSpPr txBox="1">
            <a:spLocks noChangeArrowheads="1"/>
          </p:cNvSpPr>
          <p:nvPr/>
        </p:nvSpPr>
        <p:spPr bwMode="auto">
          <a:xfrm>
            <a:off x="2195513" y="4633913"/>
            <a:ext cx="69199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Все копии документов должны быть заверены в установленном законодательством </a:t>
            </a:r>
          </a:p>
          <a:p>
            <a:pPr algn="ctr" eaLnBrk="0" hangingPunct="0"/>
            <a:r>
              <a:rPr lang="ru-RU" sz="1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порядке!</a:t>
            </a:r>
          </a:p>
        </p:txBody>
      </p:sp>
      <p:pic>
        <p:nvPicPr>
          <p:cNvPr id="36" name="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86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90488" y="133350"/>
            <a:ext cx="8748712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предоставления государственных услуг</a:t>
            </a:r>
          </a:p>
        </p:txBody>
      </p:sp>
      <p:sp>
        <p:nvSpPr>
          <p:cNvPr id="300036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037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038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0039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323850" y="1347788"/>
            <a:ext cx="4535488" cy="1395412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Заявления о регистрации СМИ (о внесении изменений в запись о регистрации СМИ)</a:t>
            </a:r>
          </a:p>
          <a:p>
            <a:pPr algn="ctr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</p:txBody>
      </p:sp>
      <p:sp>
        <p:nvSpPr>
          <p:cNvPr id="39" name="Овал 38"/>
          <p:cNvSpPr/>
          <p:nvPr/>
        </p:nvSpPr>
        <p:spPr bwMode="auto">
          <a:xfrm>
            <a:off x="900113" y="3292475"/>
            <a:ext cx="3455987" cy="519113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рабочих дней</a:t>
            </a:r>
          </a:p>
        </p:txBody>
      </p:sp>
      <p:pic>
        <p:nvPicPr>
          <p:cNvPr id="300042" name="Рисунок 1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35600" y="1508125"/>
            <a:ext cx="89217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кругленный прямоугольник 18"/>
          <p:cNvSpPr/>
          <p:nvPr/>
        </p:nvSpPr>
        <p:spPr bwMode="auto">
          <a:xfrm>
            <a:off x="6742113" y="1641475"/>
            <a:ext cx="1944687" cy="40957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Новое</a:t>
            </a:r>
          </a:p>
        </p:txBody>
      </p:sp>
      <p:sp>
        <p:nvSpPr>
          <p:cNvPr id="300044" name="Прямоугольник 19"/>
          <p:cNvSpPr>
            <a:spLocks noChangeArrowheads="1"/>
          </p:cNvSpPr>
          <p:nvPr/>
        </p:nvSpPr>
        <p:spPr bwMode="auto">
          <a:xfrm>
            <a:off x="5405438" y="2468563"/>
            <a:ext cx="334803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600">
                <a:solidFill>
                  <a:srgbClr val="0070C0"/>
                </a:solidFill>
              </a:rPr>
              <a:t>- </a:t>
            </a:r>
            <a:r>
              <a:rPr lang="ru-RU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 принятия регистрирующим органом решения о регистрации СМИ заявитель вправе отозвать свое заявление. </a:t>
            </a:r>
          </a:p>
          <a:p>
            <a:pPr algn="just" eaLnBrk="0" hangingPunct="0"/>
            <a:r>
              <a:rPr lang="ru-RU" sz="1600">
                <a:solidFill>
                  <a:srgbClr val="0070C0"/>
                </a:solidFill>
              </a:rPr>
              <a:t>- </a:t>
            </a:r>
            <a:r>
              <a:rPr lang="ru-RU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отзыва заявления заявителю возвращается сумма уплаченной государственной пошлины.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 bwMode="auto">
          <a:xfrm>
            <a:off x="5545138" y="2733675"/>
            <a:ext cx="161925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5483225" y="4227513"/>
            <a:ext cx="3203575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7" name="Прямая соединительная линия 26"/>
          <p:cNvCxnSpPr/>
          <p:nvPr/>
        </p:nvCxnSpPr>
        <p:spPr bwMode="auto">
          <a:xfrm>
            <a:off x="6659563" y="3940175"/>
            <a:ext cx="2027237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1" name="Прямая соединительная линия 30"/>
          <p:cNvCxnSpPr/>
          <p:nvPr/>
        </p:nvCxnSpPr>
        <p:spPr bwMode="auto">
          <a:xfrm>
            <a:off x="7164388" y="3275013"/>
            <a:ext cx="143986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3" name="Прямая соединительная линия 32"/>
          <p:cNvCxnSpPr/>
          <p:nvPr/>
        </p:nvCxnSpPr>
        <p:spPr bwMode="auto">
          <a:xfrm>
            <a:off x="5489575" y="4443413"/>
            <a:ext cx="86518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00050" name="Прямоугольник 33"/>
          <p:cNvSpPr>
            <a:spLocks noChangeArrowheads="1"/>
          </p:cNvSpPr>
          <p:nvPr/>
        </p:nvSpPr>
        <p:spPr bwMode="auto">
          <a:xfrm>
            <a:off x="1163638" y="698500"/>
            <a:ext cx="82089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(внесение изменений в запись о регистрации СМИ)</a:t>
            </a: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339975" y="2787650"/>
            <a:ext cx="484188" cy="487363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3" name="29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8604250" y="4659313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9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1058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62275" y="1200150"/>
            <a:ext cx="3219450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01060" name="Прямоугольник 13"/>
          <p:cNvSpPr>
            <a:spLocks noChangeArrowheads="1"/>
          </p:cNvSpPr>
          <p:nvPr/>
        </p:nvSpPr>
        <p:spPr bwMode="auto">
          <a:xfrm>
            <a:off x="287338" y="4227513"/>
            <a:ext cx="88566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61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62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63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1064" name="Rectangle 1"/>
          <p:cNvSpPr>
            <a:spLocks noChangeArrowheads="1"/>
          </p:cNvSpPr>
          <p:nvPr/>
        </p:nvSpPr>
        <p:spPr bwMode="auto">
          <a:xfrm>
            <a:off x="1187450" y="523875"/>
            <a:ext cx="734536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>
              <a:buFontTx/>
              <a:buChar char="•"/>
              <a:tabLst>
                <a:tab pos="719138" algn="l"/>
              </a:tabLst>
            </a:pPr>
            <a:endParaRPr lang="en-US" sz="14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0850">
              <a:buFontTx/>
              <a:buChar char="•"/>
              <a:tabLst>
                <a:tab pos="719138" algn="l"/>
              </a:tabLst>
            </a:pPr>
            <a:endParaRPr lang="ru-RU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554038" y="457200"/>
            <a:ext cx="7272337" cy="57943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indent="358775" algn="ctr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соответствии со ст. 13 Закона «О СМИ» в регистрации может быть отказано, если:</a:t>
            </a:r>
          </a:p>
        </p:txBody>
      </p:sp>
      <p:sp>
        <p:nvSpPr>
          <p:cNvPr id="13" name="Стрелка вниз 12"/>
          <p:cNvSpPr/>
          <p:nvPr/>
        </p:nvSpPr>
        <p:spPr bwMode="auto">
          <a:xfrm>
            <a:off x="1042988" y="1058863"/>
            <a:ext cx="485775" cy="504825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4870450" y="1057275"/>
            <a:ext cx="484188" cy="487363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1068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56550" y="627063"/>
            <a:ext cx="1046163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Прямоугольник с одним скругленным углом 21"/>
          <p:cNvSpPr/>
          <p:nvPr/>
        </p:nvSpPr>
        <p:spPr bwMode="auto">
          <a:xfrm>
            <a:off x="469900" y="1617663"/>
            <a:ext cx="1800225" cy="95408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подано от имени лица, не обладающего правом на учреждение СМИ</a:t>
            </a:r>
          </a:p>
        </p:txBody>
      </p:sp>
      <p:sp>
        <p:nvSpPr>
          <p:cNvPr id="23" name="Прямоугольник с одним скругленным углом 22"/>
          <p:cNvSpPr/>
          <p:nvPr/>
        </p:nvSpPr>
        <p:spPr bwMode="auto">
          <a:xfrm>
            <a:off x="2411413" y="2500313"/>
            <a:ext cx="1800225" cy="954087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указанные в заявлении сведения не соответствуют действительности</a:t>
            </a:r>
          </a:p>
        </p:txBody>
      </p:sp>
      <p:sp>
        <p:nvSpPr>
          <p:cNvPr id="24" name="Прямоугольник с одним скругленным углом 23"/>
          <p:cNvSpPr/>
          <p:nvPr/>
        </p:nvSpPr>
        <p:spPr bwMode="auto">
          <a:xfrm>
            <a:off x="4341813" y="1584325"/>
            <a:ext cx="1800225" cy="2462213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наименование (название), примерная тематика и (или) специализация СМИ нарушают положение части первой статьи 4 Закона Российской Федерации «О</a:t>
            </a:r>
            <a:b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СМИ»</a:t>
            </a:r>
          </a:p>
        </p:txBody>
      </p:sp>
      <p:sp>
        <p:nvSpPr>
          <p:cNvPr id="25" name="Прямоугольник с одним скругленным углом 24"/>
          <p:cNvSpPr/>
          <p:nvPr/>
        </p:nvSpPr>
        <p:spPr bwMode="auto">
          <a:xfrm>
            <a:off x="6372225" y="2139950"/>
            <a:ext cx="1800225" cy="1816100"/>
          </a:xfrm>
          <a:prstGeom prst="round1Rect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регистрирующим органом ранее зарегистрировано СМИ с теми же наименованием (названием) и формой распространения</a:t>
            </a:r>
          </a:p>
        </p:txBody>
      </p:sp>
      <p:cxnSp>
        <p:nvCxnSpPr>
          <p:cNvPr id="33" name="Прямая со стрелкой 32"/>
          <p:cNvCxnSpPr/>
          <p:nvPr/>
        </p:nvCxnSpPr>
        <p:spPr bwMode="auto">
          <a:xfrm>
            <a:off x="3132138" y="1058863"/>
            <a:ext cx="0" cy="1441450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5" name="Прямая со стрелкой 34"/>
          <p:cNvCxnSpPr/>
          <p:nvPr/>
        </p:nvCxnSpPr>
        <p:spPr bwMode="auto">
          <a:xfrm>
            <a:off x="7092950" y="1058863"/>
            <a:ext cx="34925" cy="1082675"/>
          </a:xfrm>
          <a:prstGeom prst="straightConnector1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arrow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20" name="30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04250" y="4659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10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2082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62275" y="1200150"/>
            <a:ext cx="3219450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02084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085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086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087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2088" name="Прямоугольник 12"/>
          <p:cNvSpPr>
            <a:spLocks noChangeArrowheads="1"/>
          </p:cNvSpPr>
          <p:nvPr/>
        </p:nvSpPr>
        <p:spPr bwMode="auto">
          <a:xfrm>
            <a:off x="192088" y="190500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358775" algn="ctr">
              <a:tabLst>
                <a:tab pos="625475" algn="l"/>
              </a:tabLst>
            </a:pPr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возвращается заявителю </a:t>
            </a:r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течение тридцати рабочих дней с даты поступления</a:t>
            </a:r>
            <a:r>
              <a:rPr lang="ru-RU" sz="16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 указанием оснований возврата, если:</a:t>
            </a:r>
          </a:p>
        </p:txBody>
      </p:sp>
      <p:graphicFrame>
        <p:nvGraphicFramePr>
          <p:cNvPr id="20" name="Схема 19"/>
          <p:cNvGraphicFramePr/>
          <p:nvPr/>
        </p:nvGraphicFramePr>
        <p:xfrm>
          <a:off x="2582679" y="775295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02090" name="TextBox 2"/>
          <p:cNvSpPr txBox="1">
            <a:spLocks noChangeArrowheads="1"/>
          </p:cNvSpPr>
          <p:nvPr/>
        </p:nvSpPr>
        <p:spPr bwMode="auto">
          <a:xfrm>
            <a:off x="606425" y="1341438"/>
            <a:ext cx="2970213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отказа в государственной регистрации СМИ (внесении изменений в запись о регистрации СМИ) возврат государственной пошлины </a:t>
            </a:r>
          </a:p>
          <a:p>
            <a:pPr algn="ctr" eaLnBrk="0" hangingPunct="0"/>
            <a:r>
              <a:rPr lang="ru-RU" sz="16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ОСУЩЕСТВЛЯЕТСЯ!</a:t>
            </a:r>
          </a:p>
        </p:txBody>
      </p:sp>
      <p:pic>
        <p:nvPicPr>
          <p:cNvPr id="12" name="3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748713" y="473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30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3106" name="Содержимое 17" descr="Безымянный 23.png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2962275" y="1200150"/>
            <a:ext cx="3219450" cy="3943350"/>
          </a:xfrm>
        </p:spPr>
      </p:pic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0711" y="19164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03108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109" name="Прямоугольник 14"/>
          <p:cNvSpPr>
            <a:spLocks noChangeArrowheads="1"/>
          </p:cNvSpPr>
          <p:nvPr/>
        </p:nvSpPr>
        <p:spPr bwMode="auto">
          <a:xfrm>
            <a:off x="5651500" y="1635125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110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3111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1476375" y="123825"/>
            <a:ext cx="6840538" cy="461963"/>
          </a:xfrm>
          <a:prstGeom prst="rect">
            <a:avLst/>
          </a:prstGeom>
          <a:solidFill>
            <a:srgbClr val="FFFFFF"/>
          </a:solidFill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ВНИМАНИЕ !</a:t>
            </a: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5"/>
          <a:srcRect/>
          <a:stretch/>
        </p:blipFill>
        <p:spPr bwMode="auto">
          <a:xfrm>
            <a:off x="477838" y="823913"/>
            <a:ext cx="936625" cy="1622425"/>
          </a:xfrm>
          <a:prstGeom prst="rect">
            <a:avLst/>
          </a:prstGeom>
          <a:ln>
            <a:noFill/>
          </a:ln>
          <a:extLst>
            <a:ext uri="{909E8E84-426E-40DD-AFC4-6F175D3DCCD1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03114" name="TextBox 12"/>
          <p:cNvSpPr txBox="1">
            <a:spLocks noChangeArrowheads="1"/>
          </p:cNvSpPr>
          <p:nvPr/>
        </p:nvSpPr>
        <p:spPr bwMode="auto">
          <a:xfrm>
            <a:off x="1655763" y="727075"/>
            <a:ext cx="65532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документов предоставляются </a:t>
            </a:r>
            <a:r>
              <a:rPr lang="ru-RU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заверенные</a:t>
            </a: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установленном порядке</a:t>
            </a:r>
          </a:p>
        </p:txBody>
      </p:sp>
      <p:sp>
        <p:nvSpPr>
          <p:cNvPr id="26" name="Прямоугольник 25"/>
          <p:cNvSpPr/>
          <p:nvPr/>
        </p:nvSpPr>
        <p:spPr bwMode="auto">
          <a:xfrm>
            <a:off x="1908175" y="2322513"/>
            <a:ext cx="6119813" cy="52228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Должностное лицо, имеющее право без доверенности действовать от имени юридического лица</a:t>
            </a:r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835150" y="3241675"/>
            <a:ext cx="6121400" cy="30797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eaLnBrk="0" hangingPunct="0">
              <a:defRPr/>
            </a:pPr>
            <a:r>
              <a:rPr lang="ru-RU" sz="1400" dirty="0">
                <a:solidFill>
                  <a:srgbClr val="0070C0"/>
                </a:solidFill>
                <a:latin typeface="Times New Roman" pitchFamily="18" charset="0"/>
                <a:ea typeface="Batang" pitchFamily="18" charset="-127"/>
                <a:cs typeface="Times New Roman" pitchFamily="18" charset="0"/>
              </a:rPr>
              <a:t>Нотариус</a:t>
            </a:r>
            <a:endParaRPr lang="ru-RU" sz="1400" dirty="0">
              <a:solidFill>
                <a:srgbClr val="0070C0"/>
              </a:solidFill>
              <a:latin typeface="Times New Roman" pitchFamily="18" charset="0"/>
              <a:ea typeface="Batang" pitchFamily="18" charset="-127"/>
              <a:cs typeface="Times New Roman" pitchFamily="18" charset="0"/>
            </a:endParaRPr>
          </a:p>
        </p:txBody>
      </p:sp>
      <p:sp>
        <p:nvSpPr>
          <p:cNvPr id="303117" name="Прямоугольник 15"/>
          <p:cNvSpPr>
            <a:spLocks noChangeArrowheads="1"/>
          </p:cNvSpPr>
          <p:nvPr/>
        </p:nvSpPr>
        <p:spPr bwMode="auto">
          <a:xfrm>
            <a:off x="1908175" y="1492250"/>
            <a:ext cx="6048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 i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Имеет право заверить:</a:t>
            </a:r>
          </a:p>
        </p:txBody>
      </p:sp>
      <p:pic>
        <p:nvPicPr>
          <p:cNvPr id="17" name="32 новое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8604250" y="4659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82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10711" y="40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288826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827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828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829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8830" name="TextBox 15"/>
          <p:cNvSpPr txBox="1">
            <a:spLocks noChangeArrowheads="1"/>
          </p:cNvSpPr>
          <p:nvPr/>
        </p:nvSpPr>
        <p:spPr bwMode="auto">
          <a:xfrm>
            <a:off x="755650" y="57150"/>
            <a:ext cx="74168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Требования к оформлению доверенности</a:t>
            </a:r>
          </a:p>
        </p:txBody>
      </p:sp>
      <p:sp>
        <p:nvSpPr>
          <p:cNvPr id="288831" name="Прямоугольник 17"/>
          <p:cNvSpPr>
            <a:spLocks noChangeArrowheads="1"/>
          </p:cNvSpPr>
          <p:nvPr/>
        </p:nvSpPr>
        <p:spPr bwMode="auto">
          <a:xfrm>
            <a:off x="352425" y="1138238"/>
            <a:ext cx="220186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Реквизиты доверенности:</a:t>
            </a:r>
          </a:p>
        </p:txBody>
      </p:sp>
      <p:sp>
        <p:nvSpPr>
          <p:cNvPr id="288832" name="Прямоугольник 18"/>
          <p:cNvSpPr>
            <a:spLocks noChangeArrowheads="1"/>
          </p:cNvSpPr>
          <p:nvPr/>
        </p:nvSpPr>
        <p:spPr bwMode="auto">
          <a:xfrm>
            <a:off x="293688" y="1452563"/>
            <a:ext cx="2665412" cy="263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1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наименование "доверенность";</a:t>
            </a:r>
          </a:p>
          <a:p>
            <a:pPr eaLnBrk="0" hangingPunct="0"/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место выдачи (составления и подписания);</a:t>
            </a:r>
          </a:p>
          <a:p>
            <a:pPr eaLnBrk="0" hangingPunct="0"/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выдачи (составления и подписания);</a:t>
            </a:r>
          </a:p>
          <a:p>
            <a:pPr eaLnBrk="0" hangingPunct="0">
              <a:buFontTx/>
              <a:buChar char="-"/>
            </a:pPr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полное наименование представляемого </a:t>
            </a:r>
          </a:p>
          <a:p>
            <a:pPr eaLnBrk="0" hangingPunct="0"/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(для юридического лица - полное наименование юридического лица, а для физического лица - фамилия, имя и, при его наличии, отчество);</a:t>
            </a:r>
          </a:p>
          <a:p>
            <a:pPr eaLnBrk="0" hangingPunct="0"/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полное наименование представителя (его фамилия, имя и, при его наличии, отчество);</a:t>
            </a:r>
          </a:p>
          <a:p>
            <a:pPr eaLnBrk="0" hangingPunct="0"/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содержание полномочий;</a:t>
            </a:r>
          </a:p>
          <a:p>
            <a:pPr eaLnBrk="0" hangingPunct="0"/>
            <a:r>
              <a:rPr lang="ru-RU" sz="11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образец подписи представителя.</a:t>
            </a:r>
          </a:p>
        </p:txBody>
      </p:sp>
      <p:sp>
        <p:nvSpPr>
          <p:cNvPr id="288833" name="Прямоугольник 19"/>
          <p:cNvSpPr>
            <a:spLocks noChangeArrowheads="1"/>
          </p:cNvSpPr>
          <p:nvPr/>
        </p:nvSpPr>
        <p:spPr bwMode="auto">
          <a:xfrm>
            <a:off x="2928938" y="496888"/>
            <a:ext cx="25876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физического лица</a:t>
            </a:r>
          </a:p>
        </p:txBody>
      </p:sp>
      <p:sp>
        <p:nvSpPr>
          <p:cNvPr id="288834" name="Прямоугольник 25"/>
          <p:cNvSpPr>
            <a:spLocks noChangeArrowheads="1"/>
          </p:cNvSpPr>
          <p:nvPr/>
        </p:nvSpPr>
        <p:spPr bwMode="auto">
          <a:xfrm>
            <a:off x="2928938" y="869950"/>
            <a:ext cx="27940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доверенности, выданной от имени физического лица, также должны быть обязательно указаны дата и место рождения, гражданство, пол, адрес места жительства лица, выдавшего доверенность, а также лица, на имя которого она выдана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 bwMode="auto">
          <a:xfrm>
            <a:off x="2987675" y="752475"/>
            <a:ext cx="230505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505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32" name="Прямая соединительная линия 31"/>
          <p:cNvCxnSpPr/>
          <p:nvPr/>
        </p:nvCxnSpPr>
        <p:spPr bwMode="auto">
          <a:xfrm>
            <a:off x="395288" y="1377950"/>
            <a:ext cx="1800225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88837" name="Прямоугольник 32"/>
          <p:cNvSpPr>
            <a:spLocks noChangeArrowheads="1"/>
          </p:cNvSpPr>
          <p:nvPr/>
        </p:nvSpPr>
        <p:spPr bwMode="auto">
          <a:xfrm>
            <a:off x="2879725" y="1876425"/>
            <a:ext cx="26273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Доверенность юридического лица</a:t>
            </a:r>
          </a:p>
        </p:txBody>
      </p:sp>
      <p:cxnSp>
        <p:nvCxnSpPr>
          <p:cNvPr id="35" name="Прямая соединительная линия 34"/>
          <p:cNvCxnSpPr/>
          <p:nvPr/>
        </p:nvCxnSpPr>
        <p:spPr bwMode="auto">
          <a:xfrm>
            <a:off x="2987675" y="2139950"/>
            <a:ext cx="230505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288839" name="Прямоугольник 35"/>
          <p:cNvSpPr>
            <a:spLocks noChangeArrowheads="1"/>
          </p:cNvSpPr>
          <p:nvPr/>
        </p:nvSpPr>
        <p:spPr bwMode="auto">
          <a:xfrm>
            <a:off x="2905125" y="2219325"/>
            <a:ext cx="2808288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тексте доверенности от имени юридического лица должны быть обязательно указаны:</a:t>
            </a:r>
          </a:p>
          <a:p>
            <a:pPr eaLnBrk="0" hangingPunct="0"/>
            <a:r>
              <a:rPr lang="ru-RU"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идентификационный номер налогоплательщика;</a:t>
            </a:r>
          </a:p>
          <a:p>
            <a:pPr eaLnBrk="0" hangingPunct="0"/>
            <a:r>
              <a:rPr lang="ru-RU"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основной государственный регистрационный номер;</a:t>
            </a:r>
          </a:p>
          <a:p>
            <a:pPr eaLnBrk="0" hangingPunct="0"/>
            <a:r>
              <a:rPr lang="ru-RU"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дата государственной регистрации;</a:t>
            </a:r>
          </a:p>
          <a:p>
            <a:pPr eaLnBrk="0" hangingPunct="0"/>
            <a:r>
              <a:rPr lang="ru-RU"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наименование органа, осуществившего такую регистрацию;</a:t>
            </a:r>
          </a:p>
          <a:p>
            <a:pPr eaLnBrk="0" hangingPunct="0"/>
            <a:r>
              <a:rPr lang="ru-RU" sz="10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- адрес (место нахождения) постоянно действующего исполнительного органа (в случае отсутствия постоянно действующего исполнительного органа - иного органа или лица, имеющих право действовать от имени юридического лица без доверенности).</a:t>
            </a:r>
          </a:p>
        </p:txBody>
      </p:sp>
      <p:graphicFrame>
        <p:nvGraphicFramePr>
          <p:cNvPr id="288823" name="Object 55"/>
          <p:cNvGraphicFramePr>
            <a:graphicFrameLocks noChangeAspect="1"/>
          </p:cNvGraphicFramePr>
          <p:nvPr/>
        </p:nvGraphicFramePr>
        <p:xfrm>
          <a:off x="5867400" y="555625"/>
          <a:ext cx="3111500" cy="4392613"/>
        </p:xfrm>
        <a:graphic>
          <a:graphicData uri="http://schemas.openxmlformats.org/presentationml/2006/ole">
            <p:oleObj spid="_x0000_s288823" name="Acrobat Document" r:id="rId5" imgW="6078960" imgH="8588160" progId="">
              <p:embed/>
            </p:oleObj>
          </a:graphicData>
        </a:graphic>
      </p:graphicFrame>
      <p:pic>
        <p:nvPicPr>
          <p:cNvPr id="22" name="3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2"/>
          </p:nvPr>
        </p:nvPicPr>
        <p:blipFill>
          <a:blip r:embed="rId6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31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69400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5" name="Прямоугольник 4"/>
          <p:cNvSpPr/>
          <p:nvPr/>
        </p:nvSpPr>
        <p:spPr>
          <a:xfrm>
            <a:off x="827088" y="0"/>
            <a:ext cx="6985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ст. 11 Закона РФ от 27.12.1991 N 2124-1</a:t>
            </a:r>
          </a:p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«О средствах массовой информации»</a:t>
            </a:r>
          </a:p>
        </p:txBody>
      </p:sp>
      <p:graphicFrame>
        <p:nvGraphicFramePr>
          <p:cNvPr id="6" name="Схема 5"/>
          <p:cNvGraphicFramePr/>
          <p:nvPr/>
        </p:nvGraphicFramePr>
        <p:xfrm>
          <a:off x="179512" y="1419622"/>
          <a:ext cx="4748623" cy="33098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07950" y="627063"/>
            <a:ext cx="4751388" cy="5857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течение месяца со дня изменения н</a:t>
            </a:r>
            <a:r>
              <a:rPr lang="ru-RU" sz="1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еобходимо </a:t>
            </a:r>
            <a:r>
              <a:rPr lang="ru-RU" sz="16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уведомить</a:t>
            </a:r>
            <a:r>
              <a:rPr lang="ru-RU" sz="16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регистрирующий орган в случае:</a:t>
            </a:r>
          </a:p>
        </p:txBody>
      </p:sp>
      <p:sp>
        <p:nvSpPr>
          <p:cNvPr id="305158" name="Прямоугольник 8"/>
          <p:cNvSpPr>
            <a:spLocks noChangeArrowheads="1"/>
          </p:cNvSpPr>
          <p:nvPr/>
        </p:nvSpPr>
        <p:spPr bwMode="auto">
          <a:xfrm>
            <a:off x="5915025" y="1563688"/>
            <a:ext cx="3228975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Если у СМИ несколько соучредителей, то уведомление подписывается каждым из них (совместно)</a:t>
            </a:r>
          </a:p>
        </p:txBody>
      </p:sp>
      <p:sp>
        <p:nvSpPr>
          <p:cNvPr id="305159" name="Прямоугольник 10"/>
          <p:cNvSpPr>
            <a:spLocks noChangeArrowheads="1"/>
          </p:cNvSpPr>
          <p:nvPr/>
        </p:nvSpPr>
        <p:spPr bwMode="auto">
          <a:xfrm>
            <a:off x="6194425" y="2787650"/>
            <a:ext cx="2949575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Уполномоченным лицом, подающим уведомление, является учредитель СМИ</a:t>
            </a:r>
          </a:p>
        </p:txBody>
      </p:sp>
      <p:cxnSp>
        <p:nvCxnSpPr>
          <p:cNvPr id="58" name="Прямая соединительная линия 57"/>
          <p:cNvCxnSpPr/>
          <p:nvPr/>
        </p:nvCxnSpPr>
        <p:spPr bwMode="auto">
          <a:xfrm>
            <a:off x="6804025" y="2284413"/>
            <a:ext cx="1439863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1" name="Прямая соединительная линия 20"/>
          <p:cNvCxnSpPr/>
          <p:nvPr/>
        </p:nvCxnSpPr>
        <p:spPr bwMode="auto">
          <a:xfrm>
            <a:off x="7019925" y="3508375"/>
            <a:ext cx="1296988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5" name="Прямая соединительная линия 24"/>
          <p:cNvCxnSpPr/>
          <p:nvPr/>
        </p:nvCxnSpPr>
        <p:spPr bwMode="auto">
          <a:xfrm>
            <a:off x="323850" y="915988"/>
            <a:ext cx="1584325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13" name="34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9"/>
          <a:srcRect/>
          <a:stretch>
            <a:fillRect/>
          </a:stretch>
        </p:blipFill>
        <p:spPr>
          <a:xfrm>
            <a:off x="8675688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1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06179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180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181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6182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187450" y="195263"/>
            <a:ext cx="648017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предоставления государственных услуг:</a:t>
            </a:r>
          </a:p>
        </p:txBody>
      </p:sp>
      <p:sp>
        <p:nvSpPr>
          <p:cNvPr id="306184" name="TextBox 16"/>
          <p:cNvSpPr txBox="1">
            <a:spLocks noChangeArrowheads="1"/>
          </p:cNvSpPr>
          <p:nvPr/>
        </p:nvSpPr>
        <p:spPr bwMode="auto">
          <a:xfrm>
            <a:off x="611188" y="771525"/>
            <a:ext cx="8064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Внесение уведомлений об изменении в реестр зарегистрированных СМИ</a:t>
            </a:r>
          </a:p>
        </p:txBody>
      </p:sp>
      <p:sp>
        <p:nvSpPr>
          <p:cNvPr id="18" name="Блок-схема: альтернативный процесс 17"/>
          <p:cNvSpPr/>
          <p:nvPr/>
        </p:nvSpPr>
        <p:spPr bwMode="auto">
          <a:xfrm>
            <a:off x="468313" y="1296988"/>
            <a:ext cx="4248150" cy="1192212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</a:t>
            </a:r>
          </a:p>
          <a:p>
            <a:pPr algn="ctr" hangingPunct="0"/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уведомления об изменении</a:t>
            </a:r>
          </a:p>
          <a:p>
            <a:pPr algn="ctr" hangingPunct="0"/>
            <a:endParaRPr lang="ru-RU" sz="1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</p:txBody>
      </p:sp>
      <p:sp>
        <p:nvSpPr>
          <p:cNvPr id="20" name="Овал 19"/>
          <p:cNvSpPr/>
          <p:nvPr/>
        </p:nvSpPr>
        <p:spPr bwMode="auto">
          <a:xfrm>
            <a:off x="684213" y="3076575"/>
            <a:ext cx="3816350" cy="519113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рабочих дней</a:t>
            </a:r>
          </a:p>
        </p:txBody>
      </p:sp>
      <p:sp>
        <p:nvSpPr>
          <p:cNvPr id="23" name="Стрелка вниз 22"/>
          <p:cNvSpPr/>
          <p:nvPr/>
        </p:nvSpPr>
        <p:spPr bwMode="auto">
          <a:xfrm>
            <a:off x="2339975" y="2535238"/>
            <a:ext cx="484188" cy="487362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3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  <p:sp>
        <p:nvSpPr>
          <p:cNvPr id="3" name="Прямоугольник 2"/>
          <p:cNvSpPr/>
          <p:nvPr/>
        </p:nvSpPr>
        <p:spPr>
          <a:xfrm>
            <a:off x="1901825" y="4079875"/>
            <a:ext cx="4572000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Формы заявлений размещены на сайте Управления Роскомнадзора по Самарской области </a:t>
            </a:r>
          </a:p>
          <a:p>
            <a:pPr algn="ctr" eaLnBrk="0" hangingPunct="0"/>
            <a:r>
              <a:rPr lang="en-US" sz="1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en-US" sz="1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6190" name="Рисунок 21"/>
          <p:cNvPicPr>
            <a:picLocks noChangeAspect="1" noChangeArrowheads="1"/>
          </p:cNvPicPr>
          <p:nvPr/>
        </p:nvPicPr>
        <p:blipFill>
          <a:blip r:embed="rId5"/>
          <a:srcRect l="18086" t="25616" r="52742" b="10127"/>
          <a:stretch>
            <a:fillRect/>
          </a:stretch>
        </p:blipFill>
        <p:spPr bwMode="auto">
          <a:xfrm>
            <a:off x="4787900" y="1252538"/>
            <a:ext cx="2052638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6191" name="Рисунок 23"/>
          <p:cNvPicPr>
            <a:picLocks noChangeAspect="1" noChangeArrowheads="1"/>
          </p:cNvPicPr>
          <p:nvPr/>
        </p:nvPicPr>
        <p:blipFill>
          <a:blip r:embed="rId6"/>
          <a:srcRect l="18483" t="22539" r="52551" b="10358"/>
          <a:stretch>
            <a:fillRect/>
          </a:stretch>
        </p:blipFill>
        <p:spPr bwMode="auto">
          <a:xfrm>
            <a:off x="6931025" y="2038350"/>
            <a:ext cx="1998663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943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Объект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07204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05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06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07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08" name="Rectangle 3"/>
          <p:cNvSpPr>
            <a:spLocks noChangeArrowheads="1"/>
          </p:cNvSpPr>
          <p:nvPr/>
        </p:nvSpPr>
        <p:spPr bwMode="auto">
          <a:xfrm>
            <a:off x="252413" y="6350"/>
            <a:ext cx="86391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0850" algn="just">
              <a:tabLst>
                <a:tab pos="715963" algn="l"/>
              </a:tabLst>
            </a:pP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Прекращение деятельности СМИ по решению учредителя (соучредителей)</a:t>
            </a:r>
            <a:endParaRPr lang="ru-RU" b="1">
              <a:solidFill>
                <a:srgbClr val="0070C0"/>
              </a:solidFill>
              <a:latin typeface="Arial" charset="0"/>
              <a:cs typeface="Arial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 bwMode="auto">
          <a:xfrm>
            <a:off x="3027363" y="471488"/>
            <a:ext cx="3313112" cy="1055687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Решение учредителя (соучредителей) о прекращении деятельности СМИ,</a:t>
            </a:r>
            <a:b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подписанное учредителем (соучредителями) СМИ</a:t>
            </a:r>
          </a:p>
        </p:txBody>
      </p:sp>
      <p:sp>
        <p:nvSpPr>
          <p:cNvPr id="25" name="Скругленный прямоугольник 24"/>
          <p:cNvSpPr/>
          <p:nvPr/>
        </p:nvSpPr>
        <p:spPr bwMode="auto">
          <a:xfrm>
            <a:off x="179388" y="561975"/>
            <a:ext cx="2627312" cy="81756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Уведомление о прекращении деятельности средства массовой информации </a:t>
            </a: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6538913" y="615950"/>
            <a:ext cx="2484437" cy="782638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Свидетельство о регистрации СМИ (при наличии)</a:t>
            </a:r>
          </a:p>
          <a:p>
            <a:pPr algn="ctr" hangingPunct="0"/>
            <a:endParaRPr lang="ru-RU" sz="12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3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675688" y="473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562100" y="4624388"/>
            <a:ext cx="764381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размещена на сайте Управления Роскомнадзора по Самарской области</a:t>
            </a:r>
          </a:p>
          <a:p>
            <a:pPr algn="ctr" eaLnBrk="0" hangingPunct="0"/>
            <a:r>
              <a:rPr lang="en-US" sz="1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en-US" sz="1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14" name="Рисунок 18"/>
          <p:cNvPicPr>
            <a:picLocks noChangeAspect="1" noChangeArrowheads="1"/>
          </p:cNvPicPr>
          <p:nvPr/>
        </p:nvPicPr>
        <p:blipFill>
          <a:blip r:embed="rId10"/>
          <a:srcRect l="18086" t="25615" r="52509" b="8609"/>
          <a:stretch>
            <a:fillRect/>
          </a:stretch>
        </p:blipFill>
        <p:spPr bwMode="auto">
          <a:xfrm>
            <a:off x="323850" y="1501775"/>
            <a:ext cx="2232025" cy="304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5" name="Рисунок 21"/>
          <p:cNvPicPr>
            <a:picLocks noChangeAspect="1" noChangeArrowheads="1"/>
          </p:cNvPicPr>
          <p:nvPr/>
        </p:nvPicPr>
        <p:blipFill>
          <a:blip r:embed="rId11"/>
          <a:srcRect l="38972" t="13075" r="27190" b="3024"/>
          <a:stretch>
            <a:fillRect/>
          </a:stretch>
        </p:blipFill>
        <p:spPr bwMode="auto">
          <a:xfrm>
            <a:off x="3421063" y="1549400"/>
            <a:ext cx="2312987" cy="289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16" name="Рисунок 23"/>
          <p:cNvPicPr>
            <a:picLocks noChangeAspect="1" noChangeArrowheads="1"/>
          </p:cNvPicPr>
          <p:nvPr/>
        </p:nvPicPr>
        <p:blipFill>
          <a:blip r:embed="rId12"/>
          <a:srcRect l="18437" t="13728" r="47025" b="3897"/>
          <a:stretch>
            <a:fillRect/>
          </a:stretch>
        </p:blipFill>
        <p:spPr bwMode="auto">
          <a:xfrm>
            <a:off x="6472238" y="1525588"/>
            <a:ext cx="2232025" cy="275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2" name="Прямоугольник 11"/>
          <p:cNvSpPr/>
          <p:nvPr/>
        </p:nvSpPr>
        <p:spPr>
          <a:xfrm>
            <a:off x="179388" y="0"/>
            <a:ext cx="8569325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предоставления государственных услуг:</a:t>
            </a:r>
          </a:p>
        </p:txBody>
      </p:sp>
      <p:sp>
        <p:nvSpPr>
          <p:cNvPr id="308228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29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30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31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 bwMode="auto">
          <a:xfrm>
            <a:off x="468313" y="1189038"/>
            <a:ext cx="4391025" cy="1397000"/>
          </a:xfrm>
          <a:prstGeom prst="flowChartAlternateProcess">
            <a:avLst/>
          </a:prstGeom>
          <a:solidFill>
            <a:srgbClr val="FFFFFF"/>
          </a:solidFill>
          <a:ln w="127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Рассмотрение регистрирующим органом Уведомления о прекращении деятельности  СМИ</a:t>
            </a:r>
          </a:p>
          <a:p>
            <a:pPr algn="ctr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</p:txBody>
      </p:sp>
      <p:sp>
        <p:nvSpPr>
          <p:cNvPr id="39" name="Овал 38"/>
          <p:cNvSpPr/>
          <p:nvPr/>
        </p:nvSpPr>
        <p:spPr bwMode="auto">
          <a:xfrm>
            <a:off x="971550" y="3076575"/>
            <a:ext cx="3455988" cy="519113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30 рабочих дней</a:t>
            </a:r>
          </a:p>
        </p:txBody>
      </p:sp>
      <p:sp>
        <p:nvSpPr>
          <p:cNvPr id="308234" name="Прямоугольник 19"/>
          <p:cNvSpPr>
            <a:spLocks noChangeArrowheads="1"/>
          </p:cNvSpPr>
          <p:nvPr/>
        </p:nvSpPr>
        <p:spPr bwMode="auto">
          <a:xfrm>
            <a:off x="5364163" y="2716213"/>
            <a:ext cx="33480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600">
                <a:solidFill>
                  <a:srgbClr val="0070C0"/>
                </a:solidFill>
              </a:rPr>
              <a:t>-</a:t>
            </a:r>
            <a:endParaRPr lang="ru-RU" sz="1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8235" name="Прямоугольник 33"/>
          <p:cNvSpPr>
            <a:spLocks noChangeArrowheads="1"/>
          </p:cNvSpPr>
          <p:nvPr/>
        </p:nvSpPr>
        <p:spPr bwMode="auto">
          <a:xfrm>
            <a:off x="468313" y="627063"/>
            <a:ext cx="820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Прекращение деятельности СМИ по решению учредителя (соучредителей) </a:t>
            </a:r>
          </a:p>
        </p:txBody>
      </p:sp>
      <p:sp>
        <p:nvSpPr>
          <p:cNvPr id="35" name="Стрелка вниз 34"/>
          <p:cNvSpPr/>
          <p:nvPr/>
        </p:nvSpPr>
        <p:spPr bwMode="auto">
          <a:xfrm>
            <a:off x="2411413" y="2571750"/>
            <a:ext cx="484187" cy="487363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3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8675688" y="4732338"/>
            <a:ext cx="304800" cy="304800"/>
          </a:xfrm>
        </p:spPr>
      </p:pic>
      <p:sp>
        <p:nvSpPr>
          <p:cNvPr id="17" name="Прямоугольник 16"/>
          <p:cNvSpPr/>
          <p:nvPr/>
        </p:nvSpPr>
        <p:spPr>
          <a:xfrm>
            <a:off x="323850" y="4206875"/>
            <a:ext cx="5195888" cy="646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Форма размещена на сайте Управления Роскомнадзора по Самарской области </a:t>
            </a:r>
          </a:p>
          <a:p>
            <a:pPr algn="ctr" eaLnBrk="0" hangingPunct="0"/>
            <a:r>
              <a:rPr lang="en-US" sz="1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 </a:t>
            </a:r>
            <a:r>
              <a:rPr lang="ru-RU" sz="1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en-US" sz="12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2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39" name="Рисунок 17"/>
          <p:cNvPicPr>
            <a:picLocks noChangeAspect="1" noChangeArrowheads="1"/>
          </p:cNvPicPr>
          <p:nvPr/>
        </p:nvPicPr>
        <p:blipFill>
          <a:blip r:embed="rId5"/>
          <a:srcRect l="18086" t="25615" r="52509" b="8609"/>
          <a:stretch>
            <a:fillRect/>
          </a:stretch>
        </p:blipFill>
        <p:spPr bwMode="auto">
          <a:xfrm>
            <a:off x="5734050" y="1152525"/>
            <a:ext cx="2798763" cy="354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4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9250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9400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295400" y="34925"/>
            <a:ext cx="6948488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41338" y="4252913"/>
            <a:ext cx="8458200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0" hangingPunct="0">
              <a:buSzPct val="100000"/>
              <a:defRPr/>
            </a:pPr>
            <a:r>
              <a:rPr lang="ru-RU" sz="1400" b="1" dirty="0">
                <a:solidFill>
                  <a:srgbClr val="7030A0"/>
                </a:solidFill>
                <a:latin typeface="Arial"/>
              </a:rPr>
              <a:t> </a:t>
            </a:r>
            <a:endParaRPr lang="ru-RU" altLang="ru-RU" sz="1200" b="1" dirty="0">
              <a:solidFill>
                <a:srgbClr val="FF0000"/>
              </a:solidFill>
              <a:latin typeface="Times New Roman" panose="02020603050405020304" pitchFamily="18" charset="0"/>
              <a:ea typeface="DINCondensedC" charset="0"/>
              <a:cs typeface="Times New Roman" panose="02020603050405020304" pitchFamily="18" charset="0"/>
            </a:endParaRPr>
          </a:p>
        </p:txBody>
      </p:sp>
      <p:sp>
        <p:nvSpPr>
          <p:cNvPr id="309253" name="Прямоугольник 6"/>
          <p:cNvSpPr>
            <a:spLocks noChangeArrowheads="1"/>
          </p:cNvSpPr>
          <p:nvPr/>
        </p:nvSpPr>
        <p:spPr bwMode="auto">
          <a:xfrm>
            <a:off x="53975" y="681038"/>
            <a:ext cx="9036050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buSzPct val="100000"/>
            </a:pPr>
            <a:endParaRPr lang="ru-RU" altLang="ru-RU" sz="1200">
              <a:solidFill>
                <a:srgbClr val="002060"/>
              </a:solidFill>
              <a:latin typeface="Times New Roman" pitchFamily="18" charset="0"/>
              <a:ea typeface="DINCondensedC"/>
              <a:cs typeface="Times New Roman" pitchFamily="18" charset="0"/>
            </a:endParaRPr>
          </a:p>
        </p:txBody>
      </p:sp>
      <p:sp>
        <p:nvSpPr>
          <p:cNvPr id="309254" name="Прямоугольник 7"/>
          <p:cNvSpPr>
            <a:spLocks noChangeArrowheads="1"/>
          </p:cNvSpPr>
          <p:nvPr/>
        </p:nvSpPr>
        <p:spPr bwMode="auto">
          <a:xfrm>
            <a:off x="4610100" y="1192213"/>
            <a:ext cx="414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2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09255" name="object 148"/>
          <p:cNvSpPr>
            <a:spLocks noChangeArrowheads="1"/>
          </p:cNvSpPr>
          <p:nvPr/>
        </p:nvSpPr>
        <p:spPr bwMode="auto">
          <a:xfrm>
            <a:off x="204788" y="5172075"/>
            <a:ext cx="1649412" cy="101600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/>
            <a:endParaRPr lang="ru-RU"/>
          </a:p>
        </p:txBody>
      </p:sp>
      <p:sp>
        <p:nvSpPr>
          <p:cNvPr id="309256" name="Прямоугольник 17"/>
          <p:cNvSpPr>
            <a:spLocks noChangeArrowheads="1"/>
          </p:cNvSpPr>
          <p:nvPr/>
        </p:nvSpPr>
        <p:spPr bwMode="auto">
          <a:xfrm>
            <a:off x="2286000" y="1971675"/>
            <a:ext cx="457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/>
          </a:p>
        </p:txBody>
      </p:sp>
      <p:pic>
        <p:nvPicPr>
          <p:cNvPr id="309257" name="Picture 2" descr="D:\Регистрация СМИ презентация\506575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987425"/>
            <a:ext cx="2225675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7" name="Прямая соединительная линия 26"/>
          <p:cNvCxnSpPr/>
          <p:nvPr/>
        </p:nvCxnSpPr>
        <p:spPr bwMode="auto">
          <a:xfrm>
            <a:off x="8748713" y="2066925"/>
            <a:ext cx="14446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309259" name="Picture 2" descr="C:\Users\admin1\Pictures\Screenshots\Снимок экрана (144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35600" y="627063"/>
            <a:ext cx="3600450" cy="4392612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24" name="Прямая соединительная линия 23"/>
          <p:cNvCxnSpPr/>
          <p:nvPr/>
        </p:nvCxnSpPr>
        <p:spPr bwMode="auto">
          <a:xfrm>
            <a:off x="5867400" y="4227513"/>
            <a:ext cx="3025775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28" name="Прямая соединительная линия 27"/>
          <p:cNvCxnSpPr/>
          <p:nvPr/>
        </p:nvCxnSpPr>
        <p:spPr bwMode="auto">
          <a:xfrm>
            <a:off x="5651500" y="4371975"/>
            <a:ext cx="208915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21212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31" name="Прямоугольник 30"/>
          <p:cNvSpPr/>
          <p:nvPr/>
        </p:nvSpPr>
        <p:spPr>
          <a:xfrm>
            <a:off x="468313" y="987425"/>
            <a:ext cx="2519362" cy="259873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spcBef>
                <a:spcPts val="100"/>
              </a:spcBef>
            </a:pPr>
            <a:endParaRPr lang="ru-RU" b="1">
              <a:solidFill>
                <a:srgbClr val="F2121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spcBef>
                <a:spcPts val="100"/>
              </a:spcBef>
            </a:pPr>
            <a:r>
              <a:rPr lang="ru-RU" b="1">
                <a:solidFill>
                  <a:srgbClr val="F21212"/>
                </a:solidFill>
                <a:latin typeface="Times New Roman" pitchFamily="18" charset="0"/>
                <a:cs typeface="Times New Roman" pitchFamily="18" charset="0"/>
              </a:rPr>
              <a:t>ВНИМАНИЕ!</a:t>
            </a:r>
          </a:p>
          <a:p>
            <a:pPr algn="ctr" eaLnBrk="0" hangingPunct="0"/>
            <a:r>
              <a:rPr lang="ru-RU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Новая административная  процедура – исправление  допущенных ошибок </a:t>
            </a:r>
            <a:r>
              <a:rPr lang="ru-RU">
                <a:solidFill>
                  <a:srgbClr val="0070C0"/>
                </a:solidFill>
              </a:rPr>
              <a:t>– </a:t>
            </a:r>
            <a:r>
              <a:rPr lang="ru-RU">
                <a:solidFill>
                  <a:srgbClr val="FF0000"/>
                </a:solidFill>
              </a:rPr>
              <a:t> </a:t>
            </a:r>
            <a:r>
              <a:rPr lang="ru-RU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СРОК 5 ДНЕЙ!</a:t>
            </a:r>
          </a:p>
          <a:p>
            <a:pPr algn="ctr" eaLnBrk="0" hangingPunct="0"/>
            <a:endParaRPr lang="ru-RU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79388" y="123825"/>
            <a:ext cx="7632700" cy="4000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Исправление ошибок</a:t>
            </a:r>
          </a:p>
        </p:txBody>
      </p:sp>
      <p:pic>
        <p:nvPicPr>
          <p:cNvPr id="21" name="3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8839200" y="4838700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3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graphicFrame>
        <p:nvGraphicFramePr>
          <p:cNvPr id="30" name="Содержимое 29"/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3394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Объект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700" name="Прямоугольник 18"/>
          <p:cNvSpPr>
            <a:spLocks noChangeArrowheads="1"/>
          </p:cNvSpPr>
          <p:nvPr/>
        </p:nvSpPr>
        <p:spPr bwMode="auto">
          <a:xfrm>
            <a:off x="250825" y="0"/>
            <a:ext cx="8713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44463" algn="ctr" eaLnBrk="0" hangingPunct="0">
              <a:spcBef>
                <a:spcPts val="575"/>
              </a:spcBef>
            </a:pPr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Порядок подачи заявления</a:t>
            </a:r>
            <a:endParaRPr lang="ru-RU" sz="1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Блок-схема: альтернативный процесс 35"/>
          <p:cNvSpPr/>
          <p:nvPr/>
        </p:nvSpPr>
        <p:spPr>
          <a:xfrm>
            <a:off x="179388" y="771525"/>
            <a:ext cx="4105275" cy="863600"/>
          </a:xfrm>
          <a:prstGeom prst="flowChartAlternateProcess">
            <a:avLst/>
          </a:prstGeom>
          <a:ln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marL="3175" algn="just" eaLnBrk="0" hangingPunct="0">
              <a:spcBef>
                <a:spcPts val="100"/>
              </a:spcBef>
              <a:tabLst>
                <a:tab pos="1892300" algn="l"/>
                <a:tab pos="3575050" algn="l"/>
              </a:tabLst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о  регистрации  СМИ, продукция которого  предназначена для распространения преимущественно</a:t>
            </a:r>
            <a:r>
              <a:rPr lang="ru-RU" sz="13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на всей территории  </a:t>
            </a: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 и за ее </a:t>
            </a:r>
            <a:r>
              <a:rPr lang="ru-RU" sz="13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пределами</a:t>
            </a:r>
          </a:p>
        </p:txBody>
      </p:sp>
      <p:sp>
        <p:nvSpPr>
          <p:cNvPr id="37" name="Блок-схема: альтернативный процесс 36"/>
          <p:cNvSpPr/>
          <p:nvPr/>
        </p:nvSpPr>
        <p:spPr>
          <a:xfrm>
            <a:off x="179388" y="1708150"/>
            <a:ext cx="4176712" cy="1008063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39" name="Блок-схема: альтернативный процесс 38"/>
          <p:cNvSpPr/>
          <p:nvPr/>
        </p:nvSpPr>
        <p:spPr>
          <a:xfrm>
            <a:off x="179388" y="2787650"/>
            <a:ext cx="4176712" cy="936625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40" name="Блок-схема: альтернативный процесс 39"/>
          <p:cNvSpPr/>
          <p:nvPr/>
        </p:nvSpPr>
        <p:spPr>
          <a:xfrm>
            <a:off x="179388" y="3795713"/>
            <a:ext cx="4176712" cy="936625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41" name="Стрелка вправо 40"/>
          <p:cNvSpPr/>
          <p:nvPr/>
        </p:nvSpPr>
        <p:spPr>
          <a:xfrm>
            <a:off x="4500563" y="915988"/>
            <a:ext cx="977900" cy="48418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42" name="Стрелка вправо 41"/>
          <p:cNvSpPr/>
          <p:nvPr/>
        </p:nvSpPr>
        <p:spPr>
          <a:xfrm>
            <a:off x="4500563" y="1995488"/>
            <a:ext cx="977900" cy="48418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43" name="Стрелка вправо 42"/>
          <p:cNvSpPr/>
          <p:nvPr/>
        </p:nvSpPr>
        <p:spPr>
          <a:xfrm>
            <a:off x="4500563" y="3003550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45" name="Стрелка вправо 44"/>
          <p:cNvSpPr/>
          <p:nvPr/>
        </p:nvSpPr>
        <p:spPr>
          <a:xfrm>
            <a:off x="4500563" y="3940175"/>
            <a:ext cx="977900" cy="484188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250825" y="1708150"/>
            <a:ext cx="4033838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tabLst>
                <a:tab pos="1454150" algn="l"/>
                <a:tab pos="1930400" algn="l"/>
                <a:tab pos="3611563" algn="l"/>
              </a:tabLst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о  регистрации  СМИ, продукция которого</a:t>
            </a:r>
          </a:p>
          <a:p>
            <a:pPr algn="just" eaLnBrk="0" hangingPunct="0">
              <a:tabLst>
                <a:tab pos="1454150" algn="l"/>
                <a:tab pos="1930400" algn="l"/>
                <a:tab pos="3611563" algn="l"/>
              </a:tabLst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для распространения преимущественно </a:t>
            </a:r>
            <a:r>
              <a:rPr lang="ru-RU" sz="13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территории  субъекта  </a:t>
            </a: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 Федерации, на </a:t>
            </a:r>
            <a:r>
              <a:rPr lang="ru-RU" sz="13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территории  муниципального  образования</a:t>
            </a:r>
            <a:endParaRPr lang="ru-RU" sz="1300" u="sng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Блок-схема: альтернативный процесс 46"/>
          <p:cNvSpPr/>
          <p:nvPr/>
        </p:nvSpPr>
        <p:spPr>
          <a:xfrm>
            <a:off x="5580063" y="771525"/>
            <a:ext cx="3313112" cy="863600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48" name="Блок-схема: альтернативный процесс 47"/>
          <p:cNvSpPr/>
          <p:nvPr/>
        </p:nvSpPr>
        <p:spPr>
          <a:xfrm>
            <a:off x="5580063" y="1708150"/>
            <a:ext cx="3313112" cy="935038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49" name="Блок-схема: альтернативный процесс 48"/>
          <p:cNvSpPr/>
          <p:nvPr/>
        </p:nvSpPr>
        <p:spPr>
          <a:xfrm>
            <a:off x="5580063" y="2787650"/>
            <a:ext cx="3313112" cy="936625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50" name="Блок-схема: альтернативный процесс 49"/>
          <p:cNvSpPr/>
          <p:nvPr/>
        </p:nvSpPr>
        <p:spPr>
          <a:xfrm>
            <a:off x="5580063" y="3867150"/>
            <a:ext cx="3313112" cy="936625"/>
          </a:xfrm>
          <a:prstGeom prst="flowChartAlternateProcess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 dirty="0"/>
          </a:p>
        </p:txBody>
      </p:sp>
      <p:sp>
        <p:nvSpPr>
          <p:cNvPr id="51" name="Прямоугольник 50"/>
          <p:cNvSpPr/>
          <p:nvPr/>
        </p:nvSpPr>
        <p:spPr>
          <a:xfrm>
            <a:off x="250825" y="2787650"/>
            <a:ext cx="4105275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0" hangingPunct="0">
              <a:tabLst>
                <a:tab pos="3200400" algn="l"/>
              </a:tabLst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Заявление   о    регистрации    СМИ, продукция которого</a:t>
            </a:r>
            <a:endParaRPr lang="ru-RU" sz="13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>
              <a:tabLst>
                <a:tab pos="3200400" algn="l"/>
              </a:tabLst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 для распространения преимущественно на территориях </a:t>
            </a:r>
            <a:r>
              <a:rPr lang="ru-RU" sz="13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двух и более субъектов </a:t>
            </a: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Федерации,  входящих  в  </a:t>
            </a:r>
            <a:r>
              <a:rPr lang="ru-RU" sz="13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один  федеральный  округ</a:t>
            </a:r>
            <a:endParaRPr lang="ru-RU" sz="13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79388" y="3795713"/>
            <a:ext cx="4176712" cy="892175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925" indent="-34925" algn="just" eaLnBrk="0" hangingPunct="0">
              <a:spcBef>
                <a:spcPts val="1175"/>
              </a:spcBef>
              <a:tabLst>
                <a:tab pos="3235325" algn="l"/>
              </a:tabLst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Заявление   о    регистрации    СМИ, продукция	которого</a:t>
            </a:r>
            <a:endParaRPr lang="ru-RU" sz="13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925" indent="-34925" algn="just" eaLnBrk="0" hangingPunct="0">
              <a:tabLst>
                <a:tab pos="3235325" algn="l"/>
              </a:tabLst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предназначена	для	распространения преимущественно на т ерриториях </a:t>
            </a:r>
            <a:r>
              <a:rPr lang="ru-RU" sz="13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двух и более субъектов </a:t>
            </a: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Российской Федерации,  входящих  в </a:t>
            </a:r>
            <a:r>
              <a:rPr lang="ru-RU" sz="13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различные  федеральные  округа</a:t>
            </a:r>
            <a:endParaRPr lang="ru-RU" sz="13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580063" y="842963"/>
            <a:ext cx="3313112" cy="693737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 algn="just" eaLnBrk="0" hangingPunct="0">
              <a:spcBef>
                <a:spcPts val="100"/>
              </a:spcBef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Центральный аппарат Федеральной службы  по надзору в сфере связи, информационных  технологий и массовых коммуникаций</a:t>
            </a:r>
            <a:endParaRPr lang="ru-RU" sz="13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651500" y="1851025"/>
            <a:ext cx="3168650" cy="49371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96875" indent="-385763" algn="just" eaLnBrk="0" hangingPunct="0">
              <a:spcBef>
                <a:spcPts val="100"/>
              </a:spcBef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управление Роскомнадзора  по соответствующему субъекту РФ</a:t>
            </a:r>
            <a:endParaRPr lang="ru-RU" sz="13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580063" y="3003550"/>
            <a:ext cx="3240087" cy="4921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53975" indent="-42863" algn="just" eaLnBrk="0" hangingPunct="0">
              <a:spcBef>
                <a:spcPts val="100"/>
              </a:spcBef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Территориальное управление Роскомнадзора  по соответствующему</a:t>
            </a:r>
            <a:r>
              <a:rPr lang="ru-RU" sz="1300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федеральному округу</a:t>
            </a:r>
            <a:endParaRPr lang="ru-RU" sz="1300" u="sng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651500" y="3940175"/>
            <a:ext cx="3168650" cy="69215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1113" algn="just" eaLnBrk="0" hangingPunct="0">
              <a:spcBef>
                <a:spcPts val="100"/>
              </a:spcBef>
            </a:pPr>
            <a:r>
              <a:rPr lang="ru-RU" sz="13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Федеральной службы по надзору  в сфере связи, информационных технологий  и массовых коммуникаций по ЦФО</a:t>
            </a:r>
            <a:endParaRPr lang="ru-RU" sz="13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8839200" y="473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93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0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4" name="Прямоугольник 13"/>
          <p:cNvSpPr/>
          <p:nvPr/>
        </p:nvSpPr>
        <p:spPr>
          <a:xfrm>
            <a:off x="611188" y="4084638"/>
            <a:ext cx="7777162" cy="7381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1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Размещены на сайте Управления Роскомнадзора по Самарской области </a:t>
            </a:r>
          </a:p>
          <a:p>
            <a:pPr algn="ctr" eaLnBrk="0" hangingPunct="0"/>
            <a:r>
              <a:rPr lang="en-US" sz="1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www.</a:t>
            </a:r>
            <a:r>
              <a:rPr lang="ru-RU" sz="1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63</a:t>
            </a:r>
            <a:r>
              <a:rPr lang="en-US" sz="1400" b="1" u="sng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.rkn.gov.ru</a:t>
            </a:r>
            <a:endParaRPr lang="ru-RU" sz="1400" b="1" u="sng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/>
            <a:r>
              <a:rPr lang="ru-RU" sz="140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310276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277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278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0279" name="Прямоугольник 15"/>
          <p:cNvSpPr>
            <a:spLocks noChangeArrowheads="1"/>
          </p:cNvSpPr>
          <p:nvPr/>
        </p:nvSpPr>
        <p:spPr bwMode="auto">
          <a:xfrm>
            <a:off x="2916238" y="0"/>
            <a:ext cx="28797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заявлений</a:t>
            </a:r>
          </a:p>
        </p:txBody>
      </p:sp>
      <p:pic>
        <p:nvPicPr>
          <p:cNvPr id="310280" name="Picture 10" descr="C:\Users\admin1\Pictures\Screenshots\Снимок экрана (5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3800" y="419100"/>
            <a:ext cx="3529013" cy="36433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7" name="3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675688" y="4659313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0282" name="Рисунок 11"/>
          <p:cNvPicPr>
            <a:picLocks noChangeAspect="1" noChangeArrowheads="1"/>
          </p:cNvPicPr>
          <p:nvPr/>
        </p:nvPicPr>
        <p:blipFill>
          <a:blip r:embed="rId6"/>
          <a:srcRect l="18436" t="26050" r="52159" b="18811"/>
          <a:stretch>
            <a:fillRect/>
          </a:stretch>
        </p:blipFill>
        <p:spPr bwMode="auto">
          <a:xfrm>
            <a:off x="827088" y="484188"/>
            <a:ext cx="3313112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25878" y="0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1299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300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301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1302" name="Прямоугольник 47"/>
          <p:cNvSpPr>
            <a:spLocks noChangeArrowheads="1"/>
          </p:cNvSpPr>
          <p:nvPr/>
        </p:nvSpPr>
        <p:spPr bwMode="auto">
          <a:xfrm>
            <a:off x="0" y="4011613"/>
            <a:ext cx="8929688" cy="307975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альтернативный процесс 12"/>
          <p:cNvSpPr/>
          <p:nvPr/>
        </p:nvSpPr>
        <p:spPr bwMode="auto">
          <a:xfrm>
            <a:off x="827088" y="1223963"/>
            <a:ext cx="4249737" cy="1258887"/>
          </a:xfrm>
          <a:prstGeom prst="flowChartAlternateProcess">
            <a:avLst/>
          </a:prstGeom>
          <a:solidFill>
            <a:srgbClr val="FFFFFF"/>
          </a:solidFill>
          <a:ln w="2857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 основании Заявления о выдаче выписки из реестра зарегистрированных СМИ</a:t>
            </a:r>
          </a:p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87450" y="195263"/>
            <a:ext cx="6480175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Срок предоставления государственных услуг:</a:t>
            </a:r>
          </a:p>
        </p:txBody>
      </p:sp>
      <p:sp>
        <p:nvSpPr>
          <p:cNvPr id="19" name="Стрелка вниз 18"/>
          <p:cNvSpPr/>
          <p:nvPr/>
        </p:nvSpPr>
        <p:spPr bwMode="auto">
          <a:xfrm>
            <a:off x="2627313" y="2500313"/>
            <a:ext cx="485775" cy="487362"/>
          </a:xfrm>
          <a:prstGeom prst="downArrow">
            <a:avLst/>
          </a:prstGeom>
          <a:solidFill>
            <a:srgbClr val="0070C0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12" name="Овал 11"/>
          <p:cNvSpPr/>
          <p:nvPr/>
        </p:nvSpPr>
        <p:spPr bwMode="auto">
          <a:xfrm>
            <a:off x="971550" y="3003550"/>
            <a:ext cx="3960813" cy="519113"/>
          </a:xfrm>
          <a:prstGeom prst="ellips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 рабочих дней</a:t>
            </a:r>
          </a:p>
        </p:txBody>
      </p:sp>
      <p:sp>
        <p:nvSpPr>
          <p:cNvPr id="311307" name="TextBox 16"/>
          <p:cNvSpPr txBox="1">
            <a:spLocks noChangeArrowheads="1"/>
          </p:cNvSpPr>
          <p:nvPr/>
        </p:nvSpPr>
        <p:spPr bwMode="auto">
          <a:xfrm>
            <a:off x="107950" y="627063"/>
            <a:ext cx="85677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Предоставление сведений из реестра зарегистрированных СМИ</a:t>
            </a:r>
          </a:p>
        </p:txBody>
      </p:sp>
      <p:pic>
        <p:nvPicPr>
          <p:cNvPr id="18" name="40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8748713" y="4838700"/>
            <a:ext cx="304800" cy="304800"/>
          </a:xfrm>
        </p:spPr>
      </p:pic>
      <p:pic>
        <p:nvPicPr>
          <p:cNvPr id="311309" name="Рисунок 21"/>
          <p:cNvPicPr>
            <a:picLocks noChangeAspect="1" noChangeArrowheads="1"/>
          </p:cNvPicPr>
          <p:nvPr/>
        </p:nvPicPr>
        <p:blipFill>
          <a:blip r:embed="rId5"/>
          <a:srcRect l="12048" t="22546" r="64713" b="13396"/>
          <a:stretch>
            <a:fillRect/>
          </a:stretch>
        </p:blipFill>
        <p:spPr bwMode="auto">
          <a:xfrm>
            <a:off x="5435600" y="1231900"/>
            <a:ext cx="2665413" cy="364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Объект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0" y="0"/>
            <a:ext cx="9169400" cy="5143500"/>
          </a:xfrm>
          <a:prstGeom prst="rect">
            <a:avLst/>
          </a:prstGeom>
          <a:noFill/>
          <a:ln w="12700">
            <a:solidFill>
              <a:schemeClr val="accent5">
                <a:lumMod val="50000"/>
              </a:schemeClr>
            </a:solidFill>
            <a:miter lim="4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166688" y="646113"/>
            <a:ext cx="8582025" cy="3079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>
              <a:defRPr/>
            </a:pPr>
            <a:endParaRPr lang="ru-RU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2324" name="Прямоугольник 13"/>
          <p:cNvSpPr>
            <a:spLocks noChangeArrowheads="1"/>
          </p:cNvSpPr>
          <p:nvPr/>
        </p:nvSpPr>
        <p:spPr bwMode="auto">
          <a:xfrm>
            <a:off x="323850" y="4394200"/>
            <a:ext cx="8856663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325" name="Прямоугольник 14"/>
          <p:cNvSpPr>
            <a:spLocks noChangeArrowheads="1"/>
          </p:cNvSpPr>
          <p:nvPr/>
        </p:nvSpPr>
        <p:spPr bwMode="auto">
          <a:xfrm>
            <a:off x="5734050" y="1606550"/>
            <a:ext cx="33559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2326" name="Прямоугольник 20"/>
          <p:cNvSpPr>
            <a:spLocks noChangeArrowheads="1"/>
          </p:cNvSpPr>
          <p:nvPr/>
        </p:nvSpPr>
        <p:spPr bwMode="auto">
          <a:xfrm>
            <a:off x="5719763" y="2867025"/>
            <a:ext cx="31940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>
              <a:lnSpc>
                <a:spcPts val="1800"/>
              </a:lnSpc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Управляющая кнопка: далее 16">
            <a:hlinkClick r:id="" action="ppaction://hlinkshowjump?jump=nextslide" highlightClick="1"/>
          </p:cNvPr>
          <p:cNvSpPr/>
          <p:nvPr/>
        </p:nvSpPr>
        <p:spPr bwMode="auto">
          <a:xfrm>
            <a:off x="179388" y="555625"/>
            <a:ext cx="288925" cy="369888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/>
          </a:p>
        </p:txBody>
      </p:sp>
      <p:sp>
        <p:nvSpPr>
          <p:cNvPr id="18" name="Пятиугольник 17"/>
          <p:cNvSpPr/>
          <p:nvPr/>
        </p:nvSpPr>
        <p:spPr bwMode="auto">
          <a:xfrm>
            <a:off x="611188" y="555625"/>
            <a:ext cx="3455987" cy="307975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</a:t>
            </a:r>
            <a:r>
              <a:rPr lang="ru-RU" sz="1400" b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</a:p>
        </p:txBody>
      </p:sp>
      <p:sp>
        <p:nvSpPr>
          <p:cNvPr id="19" name="Управляющая кнопка: далее 18">
            <a:hlinkClick r:id="" action="ppaction://hlinkshowjump?jump=nextslide" highlightClick="1"/>
          </p:cNvPr>
          <p:cNvSpPr/>
          <p:nvPr/>
        </p:nvSpPr>
        <p:spPr bwMode="auto">
          <a:xfrm>
            <a:off x="179388" y="1851025"/>
            <a:ext cx="288925" cy="369888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/>
          </a:p>
        </p:txBody>
      </p:sp>
      <p:sp>
        <p:nvSpPr>
          <p:cNvPr id="20" name="Пятиугольник 19"/>
          <p:cNvSpPr/>
          <p:nvPr/>
        </p:nvSpPr>
        <p:spPr bwMode="auto">
          <a:xfrm>
            <a:off x="611188" y="1058863"/>
            <a:ext cx="3529012" cy="523875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изменений в запись о регистрации СМИ</a:t>
            </a:r>
          </a:p>
        </p:txBody>
      </p:sp>
      <p:sp>
        <p:nvSpPr>
          <p:cNvPr id="25" name="Управляющая кнопка: далее 24">
            <a:hlinkClick r:id="" action="ppaction://hlinkshowjump?jump=nextslide" highlightClick="1"/>
          </p:cNvPr>
          <p:cNvSpPr/>
          <p:nvPr/>
        </p:nvSpPr>
        <p:spPr bwMode="auto">
          <a:xfrm>
            <a:off x="179388" y="1131888"/>
            <a:ext cx="288925" cy="368300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/>
          </a:p>
        </p:txBody>
      </p:sp>
      <p:sp>
        <p:nvSpPr>
          <p:cNvPr id="26" name="Пятиугольник 25"/>
          <p:cNvSpPr/>
          <p:nvPr/>
        </p:nvSpPr>
        <p:spPr bwMode="auto">
          <a:xfrm>
            <a:off x="611188" y="1708150"/>
            <a:ext cx="3529012" cy="738188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возврат заявления о регистрации СМИ (о внесении изменений в запись о регистрации СМИ)</a:t>
            </a:r>
          </a:p>
        </p:txBody>
      </p:sp>
      <p:sp>
        <p:nvSpPr>
          <p:cNvPr id="27" name="Управляющая кнопка: далее 26">
            <a:hlinkClick r:id="" action="ppaction://hlinkshowjump?jump=nextslide" highlightClick="1"/>
          </p:cNvPr>
          <p:cNvSpPr/>
          <p:nvPr/>
        </p:nvSpPr>
        <p:spPr bwMode="auto">
          <a:xfrm>
            <a:off x="4211638" y="2859088"/>
            <a:ext cx="288925" cy="369887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/>
          </a:p>
        </p:txBody>
      </p:sp>
      <p:sp>
        <p:nvSpPr>
          <p:cNvPr id="28" name="Управляющая кнопка: далее 27">
            <a:hlinkClick r:id="" action="ppaction://hlinkshowjump?jump=nextslide" highlightClick="1"/>
          </p:cNvPr>
          <p:cNvSpPr/>
          <p:nvPr/>
        </p:nvSpPr>
        <p:spPr bwMode="auto">
          <a:xfrm>
            <a:off x="179388" y="2859088"/>
            <a:ext cx="288925" cy="369887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/>
          </a:p>
        </p:txBody>
      </p:sp>
      <p:sp>
        <p:nvSpPr>
          <p:cNvPr id="30" name="Управляющая кнопка: далее 29">
            <a:hlinkClick r:id="" action="ppaction://hlinkshowjump?jump=nextslide" highlightClick="1"/>
          </p:cNvPr>
          <p:cNvSpPr/>
          <p:nvPr/>
        </p:nvSpPr>
        <p:spPr bwMode="auto">
          <a:xfrm>
            <a:off x="4211638" y="842963"/>
            <a:ext cx="288925" cy="369887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/>
          </a:p>
        </p:txBody>
      </p:sp>
      <p:sp>
        <p:nvSpPr>
          <p:cNvPr id="31" name="Управляющая кнопка: далее 30">
            <a:hlinkClick r:id="" action="ppaction://hlinkshowjump?jump=nextslide" highlightClick="1"/>
          </p:cNvPr>
          <p:cNvSpPr/>
          <p:nvPr/>
        </p:nvSpPr>
        <p:spPr bwMode="auto">
          <a:xfrm>
            <a:off x="4211638" y="1995488"/>
            <a:ext cx="288925" cy="369887"/>
          </a:xfrm>
          <a:prstGeom prst="actionButtonForwardNext">
            <a:avLst/>
          </a:prstGeom>
          <a:noFill/>
          <a:ln w="25400" cap="flat" cmpd="sng" algn="ctr">
            <a:solidFill>
              <a:srgbClr val="0099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hangingPunct="0">
              <a:defRPr/>
            </a:pPr>
            <a:endParaRPr lang="ru-RU" dirty="0"/>
          </a:p>
        </p:txBody>
      </p:sp>
      <p:sp>
        <p:nvSpPr>
          <p:cNvPr id="37" name="Пятиугольник 36"/>
          <p:cNvSpPr/>
          <p:nvPr/>
        </p:nvSpPr>
        <p:spPr bwMode="auto">
          <a:xfrm>
            <a:off x="4643438" y="484188"/>
            <a:ext cx="4500562" cy="1168400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уведомлений в реестр зарегистрированных СМИ в связи с изменением места нахождения учредителя и (или) редакции, периодичности выпуска и максимального объема СМИ</a:t>
            </a:r>
          </a:p>
        </p:txBody>
      </p:sp>
      <p:sp>
        <p:nvSpPr>
          <p:cNvPr id="40" name="Пятиугольник 39"/>
          <p:cNvSpPr/>
          <p:nvPr/>
        </p:nvSpPr>
        <p:spPr bwMode="auto">
          <a:xfrm>
            <a:off x="4643438" y="1720850"/>
            <a:ext cx="4500562" cy="954088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внесение в реестр зарегистрированных СМИ записи о приостановлении, возобновлении, прекращении деятельности СМИ</a:t>
            </a:r>
          </a:p>
          <a:p>
            <a:pPr algn="just" hangingPunct="0"/>
            <a:endParaRPr lang="ru-RU" sz="14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Пятиугольник 41"/>
          <p:cNvSpPr/>
          <p:nvPr/>
        </p:nvSpPr>
        <p:spPr bwMode="auto">
          <a:xfrm>
            <a:off x="4643438" y="2716213"/>
            <a:ext cx="4500562" cy="73818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отказ в регистрации СМИ (внесении изменений в запись о регистрации</a:t>
            </a:r>
            <a:b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СМИ</a:t>
            </a:r>
          </a:p>
        </p:txBody>
      </p:sp>
      <p:sp>
        <p:nvSpPr>
          <p:cNvPr id="43" name="Пятиугольник 42"/>
          <p:cNvSpPr/>
          <p:nvPr/>
        </p:nvSpPr>
        <p:spPr bwMode="auto">
          <a:xfrm>
            <a:off x="539750" y="2814638"/>
            <a:ext cx="3600450" cy="522287"/>
          </a:xfrm>
          <a:prstGeom prst="homePlat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algn="ctr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предоставление выписки из реестра зарегистрированных СМИ</a:t>
            </a:r>
          </a:p>
        </p:txBody>
      </p:sp>
      <p:sp>
        <p:nvSpPr>
          <p:cNvPr id="312341" name="Прямоугольник 46"/>
          <p:cNvSpPr>
            <a:spLocks noChangeArrowheads="1"/>
          </p:cNvSpPr>
          <p:nvPr/>
        </p:nvSpPr>
        <p:spPr bwMode="auto">
          <a:xfrm>
            <a:off x="611188" y="0"/>
            <a:ext cx="83534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Результатами предоставления государственной услуги являются:</a:t>
            </a:r>
          </a:p>
        </p:txBody>
      </p:sp>
      <p:sp>
        <p:nvSpPr>
          <p:cNvPr id="312342" name="Прямоугольник 47"/>
          <p:cNvSpPr>
            <a:spLocks noChangeArrowheads="1"/>
          </p:cNvSpPr>
          <p:nvPr/>
        </p:nvSpPr>
        <p:spPr bwMode="auto">
          <a:xfrm>
            <a:off x="323850" y="3795713"/>
            <a:ext cx="8712200" cy="738187"/>
          </a:xfrm>
          <a:prstGeom prst="rect">
            <a:avLst/>
          </a:prstGeom>
          <a:noFill/>
          <a:ln w="19050">
            <a:solidFill>
              <a:srgbClr val="F2121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Результат предоставления государственной услуги по выбору заявителя может быть представлен в форме документа на бумажном носителе, а также в форме электронного документа, подписанного уполномоченным должностным лицом с использованием усиленной квалифицированной электронной подписи</a:t>
            </a:r>
          </a:p>
        </p:txBody>
      </p:sp>
      <p:pic>
        <p:nvPicPr>
          <p:cNvPr id="29" name="41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Ст.19.1 закона о сми</a:t>
            </a:r>
          </a:p>
        </p:txBody>
      </p:sp>
      <p:pic>
        <p:nvPicPr>
          <p:cNvPr id="313346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450" y="68263"/>
            <a:ext cx="70167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ст. 19</a:t>
            </a:r>
            <a:r>
              <a:rPr lang="en-US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.1</a:t>
            </a:r>
            <a:r>
              <a:rPr lang="ru-RU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Закона РФ от 27.12.1991 N 2124-1 </a:t>
            </a:r>
          </a:p>
          <a:p>
            <a:pPr algn="ctr" eaLnBrk="0" hangingPunct="0"/>
            <a:r>
              <a:rPr lang="ru-RU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«О средствах массовой информации»</a:t>
            </a:r>
          </a:p>
        </p:txBody>
      </p:sp>
      <p:sp>
        <p:nvSpPr>
          <p:cNvPr id="313348" name="Прямоугольник 7"/>
          <p:cNvSpPr>
            <a:spLocks noChangeArrowheads="1"/>
          </p:cNvSpPr>
          <p:nvPr/>
        </p:nvSpPr>
        <p:spPr bwMode="auto">
          <a:xfrm>
            <a:off x="107950" y="700088"/>
            <a:ext cx="32400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</a:p>
        </p:txBody>
      </p:sp>
      <p:sp>
        <p:nvSpPr>
          <p:cNvPr id="313349" name="Прямоугольник 8"/>
          <p:cNvSpPr>
            <a:spLocks noChangeArrowheads="1"/>
          </p:cNvSpPr>
          <p:nvPr/>
        </p:nvSpPr>
        <p:spPr bwMode="auto">
          <a:xfrm>
            <a:off x="473075" y="1306513"/>
            <a:ext cx="47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/>
          </a:p>
        </p:txBody>
      </p:sp>
      <p:sp>
        <p:nvSpPr>
          <p:cNvPr id="313350" name="Прямоугольник 9"/>
          <p:cNvSpPr>
            <a:spLocks noChangeArrowheads="1"/>
          </p:cNvSpPr>
          <p:nvPr/>
        </p:nvSpPr>
        <p:spPr bwMode="auto">
          <a:xfrm>
            <a:off x="473075" y="1584325"/>
            <a:ext cx="47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/>
          </a:p>
        </p:txBody>
      </p:sp>
      <p:sp>
        <p:nvSpPr>
          <p:cNvPr id="313351" name="Прямоугольник 10"/>
          <p:cNvSpPr>
            <a:spLocks noChangeArrowheads="1"/>
          </p:cNvSpPr>
          <p:nvPr/>
        </p:nvSpPr>
        <p:spPr bwMode="auto">
          <a:xfrm>
            <a:off x="473075" y="1892300"/>
            <a:ext cx="47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/>
          </a:p>
        </p:txBody>
      </p:sp>
      <p:sp>
        <p:nvSpPr>
          <p:cNvPr id="313352" name="Прямоугольник 11"/>
          <p:cNvSpPr>
            <a:spLocks noChangeArrowheads="1"/>
          </p:cNvSpPr>
          <p:nvPr/>
        </p:nvSpPr>
        <p:spPr bwMode="auto">
          <a:xfrm>
            <a:off x="179388" y="1419225"/>
            <a:ext cx="3455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</a:p>
        </p:txBody>
      </p:sp>
      <p:sp>
        <p:nvSpPr>
          <p:cNvPr id="313353" name="Прямоугольник 12"/>
          <p:cNvSpPr>
            <a:spLocks noChangeArrowheads="1"/>
          </p:cNvSpPr>
          <p:nvPr/>
        </p:nvSpPr>
        <p:spPr bwMode="auto">
          <a:xfrm>
            <a:off x="179388" y="1924050"/>
            <a:ext cx="35290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</a:p>
        </p:txBody>
      </p:sp>
      <p:sp>
        <p:nvSpPr>
          <p:cNvPr id="313354" name="Прямоугольник 13"/>
          <p:cNvSpPr>
            <a:spLocks noChangeArrowheads="1"/>
          </p:cNvSpPr>
          <p:nvPr/>
        </p:nvSpPr>
        <p:spPr bwMode="auto">
          <a:xfrm>
            <a:off x="539750" y="2787650"/>
            <a:ext cx="473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/>
          </a:p>
        </p:txBody>
      </p:sp>
      <p:sp>
        <p:nvSpPr>
          <p:cNvPr id="313355" name="Прямоугольник 14"/>
          <p:cNvSpPr>
            <a:spLocks noChangeArrowheads="1"/>
          </p:cNvSpPr>
          <p:nvPr/>
        </p:nvSpPr>
        <p:spPr bwMode="auto">
          <a:xfrm>
            <a:off x="250825" y="3148013"/>
            <a:ext cx="3529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</a:p>
        </p:txBody>
      </p:sp>
      <p:sp>
        <p:nvSpPr>
          <p:cNvPr id="313356" name="Прямоугольник 15"/>
          <p:cNvSpPr>
            <a:spLocks noChangeArrowheads="1"/>
          </p:cNvSpPr>
          <p:nvPr/>
        </p:nvSpPr>
        <p:spPr bwMode="auto">
          <a:xfrm>
            <a:off x="3811588" y="865188"/>
            <a:ext cx="2208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357" name="Прямоугольник 16"/>
          <p:cNvSpPr>
            <a:spLocks noChangeArrowheads="1"/>
          </p:cNvSpPr>
          <p:nvPr/>
        </p:nvSpPr>
        <p:spPr bwMode="auto">
          <a:xfrm>
            <a:off x="6115050" y="2165350"/>
            <a:ext cx="1841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3358" name="Прямоугольник 17"/>
          <p:cNvSpPr>
            <a:spLocks noChangeArrowheads="1"/>
          </p:cNvSpPr>
          <p:nvPr/>
        </p:nvSpPr>
        <p:spPr bwMode="auto">
          <a:xfrm>
            <a:off x="4094163" y="1838325"/>
            <a:ext cx="185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3359" name="Прямоугольник 18"/>
          <p:cNvSpPr>
            <a:spLocks noChangeArrowheads="1"/>
          </p:cNvSpPr>
          <p:nvPr/>
        </p:nvSpPr>
        <p:spPr bwMode="auto">
          <a:xfrm>
            <a:off x="4294188" y="2082800"/>
            <a:ext cx="185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3360" name="Прямоугольник 19"/>
          <p:cNvSpPr>
            <a:spLocks noChangeArrowheads="1"/>
          </p:cNvSpPr>
          <p:nvPr/>
        </p:nvSpPr>
        <p:spPr bwMode="auto">
          <a:xfrm>
            <a:off x="6102350" y="823913"/>
            <a:ext cx="2505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361" name="Прямоугольник 20"/>
          <p:cNvSpPr>
            <a:spLocks noChangeArrowheads="1"/>
          </p:cNvSpPr>
          <p:nvPr/>
        </p:nvSpPr>
        <p:spPr bwMode="auto">
          <a:xfrm>
            <a:off x="3987800" y="1568450"/>
            <a:ext cx="185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3362" name="Прямоугольник 21"/>
          <p:cNvSpPr>
            <a:spLocks noChangeArrowheads="1"/>
          </p:cNvSpPr>
          <p:nvPr/>
        </p:nvSpPr>
        <p:spPr bwMode="auto">
          <a:xfrm>
            <a:off x="6076950" y="1890713"/>
            <a:ext cx="2709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3363" name="Прямоугольник 22"/>
          <p:cNvSpPr>
            <a:spLocks noChangeArrowheads="1"/>
          </p:cNvSpPr>
          <p:nvPr/>
        </p:nvSpPr>
        <p:spPr bwMode="auto">
          <a:xfrm>
            <a:off x="6126163" y="1616075"/>
            <a:ext cx="1841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3364" name="Прямоугольник 23"/>
          <p:cNvSpPr>
            <a:spLocks noChangeArrowheads="1"/>
          </p:cNvSpPr>
          <p:nvPr/>
        </p:nvSpPr>
        <p:spPr bwMode="auto">
          <a:xfrm>
            <a:off x="3492500" y="4084638"/>
            <a:ext cx="504031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365" name="Прямоугольник 6"/>
          <p:cNvSpPr>
            <a:spLocks noChangeArrowheads="1"/>
          </p:cNvSpPr>
          <p:nvPr/>
        </p:nvSpPr>
        <p:spPr bwMode="auto">
          <a:xfrm>
            <a:off x="484188" y="3803650"/>
            <a:ext cx="2630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3366" name="Прямоугольник 25"/>
          <p:cNvSpPr>
            <a:spLocks noChangeArrowheads="1"/>
          </p:cNvSpPr>
          <p:nvPr/>
        </p:nvSpPr>
        <p:spPr bwMode="auto">
          <a:xfrm>
            <a:off x="179388" y="2643188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</a:p>
        </p:txBody>
      </p:sp>
      <p:pic>
        <p:nvPicPr>
          <p:cNvPr id="313367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842963"/>
            <a:ext cx="5113338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28346" y="123478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 bwMode="auto">
          <a:xfrm>
            <a:off x="9525" y="560388"/>
            <a:ext cx="2051050" cy="27781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Направление деятельности</a:t>
            </a:r>
          </a:p>
        </p:txBody>
      </p:sp>
      <p:sp>
        <p:nvSpPr>
          <p:cNvPr id="313370" name="TextBox 33"/>
          <p:cNvSpPr txBox="1">
            <a:spLocks noChangeArrowheads="1"/>
          </p:cNvSpPr>
          <p:nvPr/>
        </p:nvSpPr>
        <p:spPr bwMode="auto">
          <a:xfrm>
            <a:off x="179388" y="123825"/>
            <a:ext cx="8785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Алгоритм действий на сайте Управления Роскомнадзора по Самарской области</a:t>
            </a:r>
          </a:p>
        </p:txBody>
      </p:sp>
      <p:cxnSp>
        <p:nvCxnSpPr>
          <p:cNvPr id="69" name="Прямая соединительная линия 68"/>
          <p:cNvCxnSpPr/>
          <p:nvPr/>
        </p:nvCxnSpPr>
        <p:spPr bwMode="auto">
          <a:xfrm>
            <a:off x="3563938" y="2716213"/>
            <a:ext cx="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48" name="42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5"/>
          <a:srcRect/>
          <a:stretch>
            <a:fillRect/>
          </a:stretch>
        </p:blipFill>
        <p:spPr>
          <a:xfrm>
            <a:off x="8839200" y="4838700"/>
            <a:ext cx="304800" cy="304800"/>
          </a:xfrm>
        </p:spPr>
      </p:pic>
      <p:pic>
        <p:nvPicPr>
          <p:cNvPr id="313373" name="Рисунок 49"/>
          <p:cNvPicPr>
            <a:picLocks noChangeAspect="1" noChangeArrowheads="1"/>
          </p:cNvPicPr>
          <p:nvPr/>
        </p:nvPicPr>
        <p:blipFill>
          <a:blip r:embed="rId6"/>
          <a:srcRect l="10983" t="11314" r="12839" b="5566"/>
          <a:stretch>
            <a:fillRect/>
          </a:stretch>
        </p:blipFill>
        <p:spPr bwMode="auto">
          <a:xfrm>
            <a:off x="-14288" y="1241425"/>
            <a:ext cx="2200276" cy="290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74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22463" y="695325"/>
            <a:ext cx="248761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7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6675" y="1504950"/>
            <a:ext cx="2262188" cy="337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76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42863" y="1720850"/>
            <a:ext cx="444501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77" name="Picture 11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012825" y="762000"/>
            <a:ext cx="1203325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78" name="Picture 1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95963" y="1468438"/>
            <a:ext cx="2779712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79" name="Picture 14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370013" y="2063750"/>
            <a:ext cx="401637" cy="5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80" name="Picture 20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200775" y="2695575"/>
            <a:ext cx="1265238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81" name="Рисунок 71"/>
          <p:cNvPicPr>
            <a:picLocks noChangeAspect="1" noChangeArrowheads="1"/>
          </p:cNvPicPr>
          <p:nvPr/>
        </p:nvPicPr>
        <p:blipFill>
          <a:blip r:embed="rId14"/>
          <a:srcRect l="31468" t="21143" r="24962" b="8740"/>
          <a:stretch>
            <a:fillRect/>
          </a:stretch>
        </p:blipFill>
        <p:spPr bwMode="auto">
          <a:xfrm>
            <a:off x="3457575" y="1933575"/>
            <a:ext cx="2743200" cy="328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82" name="Picture 21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3635375" y="1158875"/>
            <a:ext cx="2273300" cy="60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83" name="Picture 2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784475" y="1128713"/>
            <a:ext cx="1127125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84" name="Picture 2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567113" y="2044700"/>
            <a:ext cx="1096962" cy="4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85" name="Picture 25"/>
          <p:cNvPicPr>
            <a:picLocks noChangeAspect="1" noChangeArrowheads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773738" y="2209800"/>
            <a:ext cx="2117725" cy="307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86" name="Picture 26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903788" y="1563688"/>
            <a:ext cx="10906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3387" name="Picture 28"/>
          <p:cNvPicPr>
            <a:picLocks noChangeAspect="1" noChangeArrowheads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516688" y="2776538"/>
            <a:ext cx="1096962" cy="4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53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Ст.19.1 закона о сми</a:t>
            </a:r>
          </a:p>
        </p:txBody>
      </p:sp>
      <p:pic>
        <p:nvPicPr>
          <p:cNvPr id="314370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chemeClr val="accent1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87450" y="68263"/>
            <a:ext cx="7016750" cy="7080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ст. 19</a:t>
            </a:r>
            <a:r>
              <a:rPr lang="en-US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.1</a:t>
            </a:r>
            <a:r>
              <a:rPr lang="ru-RU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Закона РФ от 27.12.1991 N 2124-1 </a:t>
            </a:r>
          </a:p>
          <a:p>
            <a:pPr algn="ctr" eaLnBrk="0" hangingPunct="0"/>
            <a:r>
              <a:rPr lang="ru-RU" sz="2000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«О средствах массовой информации»</a:t>
            </a:r>
          </a:p>
        </p:txBody>
      </p:sp>
      <p:sp>
        <p:nvSpPr>
          <p:cNvPr id="314372" name="Прямоугольник 7"/>
          <p:cNvSpPr>
            <a:spLocks noChangeArrowheads="1"/>
          </p:cNvSpPr>
          <p:nvPr/>
        </p:nvSpPr>
        <p:spPr bwMode="auto">
          <a:xfrm>
            <a:off x="107950" y="700088"/>
            <a:ext cx="3240088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 форме уведомления о соблюдении статьи 19.1 Закона о «СМИ» прилагается:</a:t>
            </a:r>
          </a:p>
        </p:txBody>
      </p:sp>
      <p:sp>
        <p:nvSpPr>
          <p:cNvPr id="314373" name="Прямоугольник 8"/>
          <p:cNvSpPr>
            <a:spLocks noChangeArrowheads="1"/>
          </p:cNvSpPr>
          <p:nvPr/>
        </p:nvSpPr>
        <p:spPr bwMode="auto">
          <a:xfrm>
            <a:off x="473075" y="1306513"/>
            <a:ext cx="47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/>
          </a:p>
        </p:txBody>
      </p:sp>
      <p:sp>
        <p:nvSpPr>
          <p:cNvPr id="314374" name="Прямоугольник 9"/>
          <p:cNvSpPr>
            <a:spLocks noChangeArrowheads="1"/>
          </p:cNvSpPr>
          <p:nvPr/>
        </p:nvSpPr>
        <p:spPr bwMode="auto">
          <a:xfrm>
            <a:off x="473075" y="1584325"/>
            <a:ext cx="47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/>
          </a:p>
        </p:txBody>
      </p:sp>
      <p:sp>
        <p:nvSpPr>
          <p:cNvPr id="314375" name="Прямоугольник 10"/>
          <p:cNvSpPr>
            <a:spLocks noChangeArrowheads="1"/>
          </p:cNvSpPr>
          <p:nvPr/>
        </p:nvSpPr>
        <p:spPr bwMode="auto">
          <a:xfrm>
            <a:off x="473075" y="1892300"/>
            <a:ext cx="4746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/>
          </a:p>
        </p:txBody>
      </p:sp>
      <p:sp>
        <p:nvSpPr>
          <p:cNvPr id="314376" name="Прямоугольник 11"/>
          <p:cNvSpPr>
            <a:spLocks noChangeArrowheads="1"/>
          </p:cNvSpPr>
          <p:nvPr/>
        </p:nvSpPr>
        <p:spPr bwMode="auto">
          <a:xfrm>
            <a:off x="179388" y="1419225"/>
            <a:ext cx="34559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список участников юридического лица</a:t>
            </a:r>
          </a:p>
        </p:txBody>
      </p:sp>
      <p:sp>
        <p:nvSpPr>
          <p:cNvPr id="314377" name="Прямоугольник 12"/>
          <p:cNvSpPr>
            <a:spLocks noChangeArrowheads="1"/>
          </p:cNvSpPr>
          <p:nvPr/>
        </p:nvSpPr>
        <p:spPr bwMode="auto">
          <a:xfrm>
            <a:off x="179388" y="1924050"/>
            <a:ext cx="35290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копии паспортов всех физических лиц – участников и должностных лиц</a:t>
            </a:r>
          </a:p>
        </p:txBody>
      </p:sp>
      <p:sp>
        <p:nvSpPr>
          <p:cNvPr id="314378" name="Прямоугольник 13"/>
          <p:cNvSpPr>
            <a:spLocks noChangeArrowheads="1"/>
          </p:cNvSpPr>
          <p:nvPr/>
        </p:nvSpPr>
        <p:spPr bwMode="auto">
          <a:xfrm>
            <a:off x="539750" y="2787650"/>
            <a:ext cx="473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/>
          </a:p>
        </p:txBody>
      </p:sp>
      <p:sp>
        <p:nvSpPr>
          <p:cNvPr id="314379" name="Прямоугольник 14"/>
          <p:cNvSpPr>
            <a:spLocks noChangeArrowheads="1"/>
          </p:cNvSpPr>
          <p:nvPr/>
        </p:nvSpPr>
        <p:spPr bwMode="auto">
          <a:xfrm>
            <a:off x="250825" y="3148013"/>
            <a:ext cx="352901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выписка из торгового реестра страны регистрации или иной эквивалентный документ в соответствии с законодательством страны регистрации учредителя (участника) юридического лица (для участника заявителя – иностранной организации)</a:t>
            </a:r>
          </a:p>
        </p:txBody>
      </p:sp>
      <p:sp>
        <p:nvSpPr>
          <p:cNvPr id="314380" name="Прямоугольник 15"/>
          <p:cNvSpPr>
            <a:spLocks noChangeArrowheads="1"/>
          </p:cNvSpPr>
          <p:nvPr/>
        </p:nvSpPr>
        <p:spPr bwMode="auto">
          <a:xfrm>
            <a:off x="3811588" y="865188"/>
            <a:ext cx="22082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81" name="Прямоугольник 16"/>
          <p:cNvSpPr>
            <a:spLocks noChangeArrowheads="1"/>
          </p:cNvSpPr>
          <p:nvPr/>
        </p:nvSpPr>
        <p:spPr bwMode="auto">
          <a:xfrm>
            <a:off x="6115050" y="2165350"/>
            <a:ext cx="1841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4382" name="Прямоугольник 17"/>
          <p:cNvSpPr>
            <a:spLocks noChangeArrowheads="1"/>
          </p:cNvSpPr>
          <p:nvPr/>
        </p:nvSpPr>
        <p:spPr bwMode="auto">
          <a:xfrm>
            <a:off x="4094163" y="1838325"/>
            <a:ext cx="185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4383" name="Прямоугольник 18"/>
          <p:cNvSpPr>
            <a:spLocks noChangeArrowheads="1"/>
          </p:cNvSpPr>
          <p:nvPr/>
        </p:nvSpPr>
        <p:spPr bwMode="auto">
          <a:xfrm>
            <a:off x="4294188" y="2082800"/>
            <a:ext cx="1857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4384" name="Прямоугольник 19"/>
          <p:cNvSpPr>
            <a:spLocks noChangeArrowheads="1"/>
          </p:cNvSpPr>
          <p:nvPr/>
        </p:nvSpPr>
        <p:spPr bwMode="auto">
          <a:xfrm>
            <a:off x="6102350" y="823913"/>
            <a:ext cx="250507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85" name="Прямоугольник 20"/>
          <p:cNvSpPr>
            <a:spLocks noChangeArrowheads="1"/>
          </p:cNvSpPr>
          <p:nvPr/>
        </p:nvSpPr>
        <p:spPr bwMode="auto">
          <a:xfrm>
            <a:off x="3987800" y="1568450"/>
            <a:ext cx="1857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4386" name="Прямоугольник 21"/>
          <p:cNvSpPr>
            <a:spLocks noChangeArrowheads="1"/>
          </p:cNvSpPr>
          <p:nvPr/>
        </p:nvSpPr>
        <p:spPr bwMode="auto">
          <a:xfrm>
            <a:off x="6076950" y="1890713"/>
            <a:ext cx="270986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4387" name="Прямоугольник 22"/>
          <p:cNvSpPr>
            <a:spLocks noChangeArrowheads="1"/>
          </p:cNvSpPr>
          <p:nvPr/>
        </p:nvSpPr>
        <p:spPr bwMode="auto">
          <a:xfrm>
            <a:off x="6126163" y="1616075"/>
            <a:ext cx="184150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endParaRPr lang="ru-RU" sz="1400"/>
          </a:p>
        </p:txBody>
      </p:sp>
      <p:sp>
        <p:nvSpPr>
          <p:cNvPr id="314388" name="Прямоугольник 23"/>
          <p:cNvSpPr>
            <a:spLocks noChangeArrowheads="1"/>
          </p:cNvSpPr>
          <p:nvPr/>
        </p:nvSpPr>
        <p:spPr bwMode="auto">
          <a:xfrm>
            <a:off x="3492500" y="4084638"/>
            <a:ext cx="5040313" cy="30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ru-RU" sz="1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89" name="Прямоугольник 6"/>
          <p:cNvSpPr>
            <a:spLocks noChangeArrowheads="1"/>
          </p:cNvSpPr>
          <p:nvPr/>
        </p:nvSpPr>
        <p:spPr bwMode="auto">
          <a:xfrm>
            <a:off x="484188" y="3803650"/>
            <a:ext cx="263048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buFont typeface="Wingdings" pitchFamily="2" charset="2"/>
              <a:buChar char="q"/>
            </a:pPr>
            <a:endParaRPr lang="ru-RU" sz="14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4390" name="Прямоугольник 25"/>
          <p:cNvSpPr>
            <a:spLocks noChangeArrowheads="1"/>
          </p:cNvSpPr>
          <p:nvPr/>
        </p:nvSpPr>
        <p:spPr bwMode="auto">
          <a:xfrm>
            <a:off x="179388" y="2643188"/>
            <a:ext cx="31686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В случае наличия в структуре 19.1 иностранного влияния прилагается: </a:t>
            </a:r>
          </a:p>
        </p:txBody>
      </p:sp>
      <p:pic>
        <p:nvPicPr>
          <p:cNvPr id="314391" name="Picture 4" descr="C:\Users\admin1\Pictures\Screenshots\Снимок экрана (2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51275" y="842963"/>
            <a:ext cx="5113338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Объект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/>
            </a:extLst>
          </a:blip>
          <a:stretch>
            <a:fillRect/>
          </a:stretch>
        </p:blipFill>
        <p:spPr bwMode="auto">
          <a:xfrm>
            <a:off x="-105236" y="43"/>
            <a:ext cx="9169878" cy="51435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31" name="Прямоугольник 30"/>
          <p:cNvSpPr/>
          <p:nvPr/>
        </p:nvSpPr>
        <p:spPr bwMode="auto">
          <a:xfrm>
            <a:off x="0" y="627063"/>
            <a:ext cx="1908175" cy="27781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Массовые коммуникации</a:t>
            </a:r>
          </a:p>
        </p:txBody>
      </p:sp>
      <p:sp>
        <p:nvSpPr>
          <p:cNvPr id="314394" name="TextBox 33"/>
          <p:cNvSpPr txBox="1">
            <a:spLocks noChangeArrowheads="1"/>
          </p:cNvSpPr>
          <p:nvPr/>
        </p:nvSpPr>
        <p:spPr bwMode="auto">
          <a:xfrm>
            <a:off x="179388" y="123825"/>
            <a:ext cx="89646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600" b="1">
                <a:solidFill>
                  <a:srgbClr val="0070C0"/>
                </a:solidFill>
              </a:rPr>
              <a:t>Алгоритм действий на сайте Роскомнадзора</a:t>
            </a:r>
          </a:p>
        </p:txBody>
      </p:sp>
      <p:pic>
        <p:nvPicPr>
          <p:cNvPr id="314395" name="Picture 2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915988"/>
            <a:ext cx="1871663" cy="3109912"/>
          </a:xfrm>
          <a:prstGeom prst="rect">
            <a:avLst/>
          </a:prstGeom>
          <a:noFill/>
          <a:ln w="31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14396" name="Picture 3" descr="D:\Зубарева\Файлы для презентации\Скриншот ЦА\Снимок экрана из 2020-01-15 14-02-24 (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187450" y="1419225"/>
            <a:ext cx="1852613" cy="309721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14397" name="Picture 4" descr="D:\Зубарева\Файлы для презентации\Скриншот ЦА\Снимок экрана из 2020-01-15 13-47-40 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55875" y="1708150"/>
            <a:ext cx="2016125" cy="3167063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cxnSp>
        <p:nvCxnSpPr>
          <p:cNvPr id="52" name="Прямая соединительная линия 51"/>
          <p:cNvCxnSpPr/>
          <p:nvPr/>
        </p:nvCxnSpPr>
        <p:spPr bwMode="auto">
          <a:xfrm>
            <a:off x="323850" y="1419225"/>
            <a:ext cx="431800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54" name="Прямая соединительная линия 53"/>
          <p:cNvCxnSpPr/>
          <p:nvPr/>
        </p:nvCxnSpPr>
        <p:spPr bwMode="auto">
          <a:xfrm>
            <a:off x="1476375" y="1995488"/>
            <a:ext cx="358775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sp>
        <p:nvSpPr>
          <p:cNvPr id="55" name="Прямоугольник 54"/>
          <p:cNvSpPr/>
          <p:nvPr/>
        </p:nvSpPr>
        <p:spPr bwMode="auto">
          <a:xfrm>
            <a:off x="1187450" y="1131888"/>
            <a:ext cx="1908175" cy="276225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Регистрация СМИ</a:t>
            </a:r>
          </a:p>
        </p:txBody>
      </p:sp>
      <p:sp>
        <p:nvSpPr>
          <p:cNvPr id="56" name="Прямоугольник 55"/>
          <p:cNvSpPr/>
          <p:nvPr/>
        </p:nvSpPr>
        <p:spPr bwMode="auto">
          <a:xfrm>
            <a:off x="2555875" y="1419225"/>
            <a:ext cx="2016125" cy="27781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Содержание раздела</a:t>
            </a:r>
          </a:p>
        </p:txBody>
      </p:sp>
      <p:pic>
        <p:nvPicPr>
          <p:cNvPr id="314402" name="Picture 2" descr="D:\Зубарева\Файлы для презентации\Скриншот ЦА\Снимок экрана из 2020-01-15 13-48-04 (2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7538" y="1924050"/>
            <a:ext cx="2160587" cy="3113088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57" name="Прямоугольник 56"/>
          <p:cNvSpPr/>
          <p:nvPr/>
        </p:nvSpPr>
        <p:spPr bwMode="auto">
          <a:xfrm>
            <a:off x="4427538" y="1635125"/>
            <a:ext cx="2089150" cy="27781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Комплектность документов</a:t>
            </a:r>
          </a:p>
        </p:txBody>
      </p:sp>
      <p:cxnSp>
        <p:nvCxnSpPr>
          <p:cNvPr id="59" name="Прямая соединительная линия 58"/>
          <p:cNvCxnSpPr/>
          <p:nvPr/>
        </p:nvCxnSpPr>
        <p:spPr bwMode="auto">
          <a:xfrm>
            <a:off x="3132138" y="2716213"/>
            <a:ext cx="36036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cxnSp>
        <p:nvCxnSpPr>
          <p:cNvPr id="61" name="Прямая соединительная линия 60"/>
          <p:cNvCxnSpPr/>
          <p:nvPr/>
        </p:nvCxnSpPr>
        <p:spPr bwMode="auto">
          <a:xfrm>
            <a:off x="5003800" y="3724275"/>
            <a:ext cx="504825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314406" name="Picture 3" descr="D:\Зубарева\Файлы для презентации\Скриншот ЦА\Снимок экрана из 2020-01-15 13-48-59 (2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516688" y="2139950"/>
            <a:ext cx="2376487" cy="2881313"/>
          </a:xfrm>
          <a:prstGeom prst="rect">
            <a:avLst/>
          </a:prstGeom>
          <a:noFill/>
          <a:ln w="9525">
            <a:solidFill>
              <a:srgbClr val="0099FF"/>
            </a:solidFill>
            <a:miter lim="800000"/>
            <a:headEnd/>
            <a:tailEnd/>
          </a:ln>
        </p:spPr>
      </p:pic>
      <p:sp>
        <p:nvSpPr>
          <p:cNvPr id="63" name="Прямоугольник 62"/>
          <p:cNvSpPr/>
          <p:nvPr/>
        </p:nvSpPr>
        <p:spPr bwMode="auto">
          <a:xfrm>
            <a:off x="6516688" y="1708150"/>
            <a:ext cx="2376487" cy="46196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lIns="45720" rIns="45720" anchor="ctr">
            <a:spAutoFit/>
          </a:bodyPr>
          <a:lstStyle/>
          <a:p>
            <a:pPr eaLnBrk="0" hangingPunct="0"/>
            <a:r>
              <a:rPr lang="ru-RU" sz="12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Формы и образцы заполнения документов</a:t>
            </a:r>
          </a:p>
        </p:txBody>
      </p:sp>
      <p:cxnSp>
        <p:nvCxnSpPr>
          <p:cNvPr id="65" name="Прямая соединительная линия 64"/>
          <p:cNvCxnSpPr/>
          <p:nvPr/>
        </p:nvCxnSpPr>
        <p:spPr bwMode="auto">
          <a:xfrm>
            <a:off x="6516688" y="3095625"/>
            <a:ext cx="1008062" cy="0"/>
          </a:xfrm>
          <a:prstGeom prst="line">
            <a:avLst/>
          </a:prstGeom>
          <a:solidFill>
            <a:srgbClr val="FFFFFF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</p:cxnSp>
      <p:pic>
        <p:nvPicPr>
          <p:cNvPr id="314409" name="Рисунок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63575" y="1149350"/>
            <a:ext cx="1058863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410" name="Рисунок 24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117725" y="1706563"/>
            <a:ext cx="10541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411" name="Рисунок 2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073525" y="2082800"/>
            <a:ext cx="1055688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4412" name="Рисунок 2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724525" y="2516188"/>
            <a:ext cx="1054100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" name="43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11"/>
          <a:srcRect/>
          <a:stretch>
            <a:fillRect/>
          </a:stretch>
        </p:blipFill>
        <p:spPr>
          <a:xfrm>
            <a:off x="8839200" y="4838700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3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"/>
          <p:cNvSpPr>
            <a:spLocks/>
          </p:cNvSpPr>
          <p:nvPr/>
        </p:nvSpPr>
        <p:spPr bwMode="auto">
          <a:xfrm>
            <a:off x="955675" y="3063875"/>
            <a:ext cx="7231063" cy="4000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  <a:effectLst/>
        </p:spPr>
        <p:txBody>
          <a:bodyPr lIns="45720" rIns="45720">
            <a:spAutoFit/>
          </a:bodyPr>
          <a:lstStyle/>
          <a:p>
            <a:pPr algn="ctr" hangingPunct="0"/>
            <a:r>
              <a:rPr lang="ru-RU" altLang="ru-RU" sz="2000" b="1">
                <a:solidFill>
                  <a:srgbClr val="3F5A87"/>
                </a:solidFill>
                <a:latin typeface="Arial Narrow" pitchFamily="34" charset="0"/>
                <a:sym typeface="Arial Narrow" pitchFamily="34" charset="0"/>
              </a:rPr>
              <a:t>СПАСИБО ЗА ВНИМАНИЕ</a:t>
            </a:r>
            <a:r>
              <a:rPr lang="ru-RU" altLang="ru-RU" sz="2000" b="1">
                <a:solidFill>
                  <a:srgbClr val="17375E"/>
                </a:solidFill>
                <a:latin typeface="Arial Narrow" pitchFamily="34" charset="0"/>
                <a:sym typeface="Arial Narrow" pitchFamily="34" charset="0"/>
              </a:rPr>
              <a:t>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0722" name="Объект 5"/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71625" y="2020888"/>
            <a:ext cx="6000750" cy="1752600"/>
          </a:xfrm>
        </p:spPr>
      </p:pic>
      <p:pic>
        <p:nvPicPr>
          <p:cNvPr id="30723" name="Объект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11150" y="149225"/>
            <a:ext cx="8496300" cy="3698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по почте и в приемные дни на бумажном носителе</a:t>
            </a:r>
            <a:endParaRPr lang="ru-RU" b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5" name="Прямоугольник 7"/>
          <p:cNvSpPr>
            <a:spLocks noChangeArrowheads="1"/>
          </p:cNvSpPr>
          <p:nvPr/>
        </p:nvSpPr>
        <p:spPr bwMode="auto">
          <a:xfrm>
            <a:off x="150813" y="1462088"/>
            <a:ext cx="4176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6" name="Прямоугольник 8"/>
          <p:cNvSpPr>
            <a:spLocks noChangeArrowheads="1"/>
          </p:cNvSpPr>
          <p:nvPr/>
        </p:nvSpPr>
        <p:spPr bwMode="auto">
          <a:xfrm>
            <a:off x="165100" y="2279650"/>
            <a:ext cx="4279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7" name="Прямоугольник 9"/>
          <p:cNvSpPr>
            <a:spLocks noChangeArrowheads="1"/>
          </p:cNvSpPr>
          <p:nvPr/>
        </p:nvSpPr>
        <p:spPr bwMode="auto">
          <a:xfrm>
            <a:off x="177800" y="3479800"/>
            <a:ext cx="414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4327525" y="4300538"/>
            <a:ext cx="162718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748713" y="4732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0" name="Рисунок 13"/>
          <p:cNvPicPr>
            <a:picLocks noChangeAspect="1" noChangeArrowheads="1"/>
          </p:cNvPicPr>
          <p:nvPr/>
        </p:nvPicPr>
        <p:blipFill>
          <a:blip r:embed="rId6"/>
          <a:srcRect l="11121" t="21904" r="13522" b="24371"/>
          <a:stretch>
            <a:fillRect/>
          </a:stretch>
        </p:blipFill>
        <p:spPr bwMode="auto">
          <a:xfrm>
            <a:off x="2124075" y="627063"/>
            <a:ext cx="56165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1746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850" y="30163"/>
            <a:ext cx="7920038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Документы принимаются: через портал государственных услуг</a:t>
            </a:r>
            <a:endParaRPr lang="ru-RU" b="1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8" name="Прямоугольник 7"/>
          <p:cNvSpPr>
            <a:spLocks noChangeArrowheads="1"/>
          </p:cNvSpPr>
          <p:nvPr/>
        </p:nvSpPr>
        <p:spPr bwMode="auto">
          <a:xfrm>
            <a:off x="150813" y="1462088"/>
            <a:ext cx="4176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49" name="Прямоугольник 8"/>
          <p:cNvSpPr>
            <a:spLocks noChangeArrowheads="1"/>
          </p:cNvSpPr>
          <p:nvPr/>
        </p:nvSpPr>
        <p:spPr bwMode="auto">
          <a:xfrm>
            <a:off x="165100" y="2279650"/>
            <a:ext cx="42799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0" name="Прямоугольник 9"/>
          <p:cNvSpPr>
            <a:spLocks noChangeArrowheads="1"/>
          </p:cNvSpPr>
          <p:nvPr/>
        </p:nvSpPr>
        <p:spPr bwMode="auto">
          <a:xfrm>
            <a:off x="177800" y="3479800"/>
            <a:ext cx="41497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1450" indent="-171450" eaLnBrk="0" hangingPunct="0">
              <a:buFont typeface="Wingdings" pitchFamily="2" charset="2"/>
              <a:buChar char="Ø"/>
            </a:pPr>
            <a:endParaRPr lang="ru-RU" sz="120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751" name="TextBox 11"/>
          <p:cNvSpPr txBox="1">
            <a:spLocks noChangeArrowheads="1"/>
          </p:cNvSpPr>
          <p:nvPr/>
        </p:nvSpPr>
        <p:spPr bwMode="auto">
          <a:xfrm>
            <a:off x="539750" y="555625"/>
            <a:ext cx="38163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6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Управление Роскомнадзора по Приволжскому федеральному округу  предлагает воспользоваться электронными сервисами Единого портала государственных и муниципальных услуг для получения таких наиболее востребованных электронных услуг, как: регистрация средства массовой информации, внесение изменений в запись о регистрации СМИ, прекращение деятельности СМИ по решению учредителя (соучредителей)  СМИ, уведомление об изменении</a:t>
            </a:r>
          </a:p>
          <a:p>
            <a:pPr algn="just" eaLnBrk="0" hangingPunct="0"/>
            <a:endParaRPr lang="ru-RU" sz="1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endParaRPr lang="ru-RU" sz="1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2" name="Picture 2" descr="C:\Users\admin1\Pictures\Screenshots\Снимок экрана (26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263" y="538163"/>
            <a:ext cx="3671887" cy="454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3" name="Picture 3" descr="C:\Users\admin1\Pictures\Screenshots\Снимок экрана (11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700088"/>
            <a:ext cx="360362" cy="124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Прямая соединительная линия 14"/>
          <p:cNvCxnSpPr/>
          <p:nvPr/>
        </p:nvCxnSpPr>
        <p:spPr>
          <a:xfrm>
            <a:off x="611188" y="1851025"/>
            <a:ext cx="367347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611188" y="2066925"/>
            <a:ext cx="2160587" cy="0"/>
          </a:xfrm>
          <a:prstGeom prst="line">
            <a:avLst/>
          </a:prstGeom>
          <a:ln w="19050">
            <a:solidFill>
              <a:srgbClr val="F212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5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8839200" y="4838700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2770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rgbClr val="0070C0"/>
            </a:solidFill>
            <a:miter lim="4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95288" y="771525"/>
            <a:ext cx="3816350" cy="14620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/>
            <a:endParaRPr lang="ru-RU" sz="1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160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0" hangingPunct="0"/>
            <a:r>
              <a:rPr lang="ru-RU" sz="14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средства массовой информации может быть гражданин, объединение граждан, организация, государственный орган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07950" y="195263"/>
            <a:ext cx="8712200" cy="64611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Ст. 7 Закона РФ от 27.12.1991 N 2124-1 «О средствах массовой информации»</a:t>
            </a:r>
          </a:p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Учредитель</a:t>
            </a:r>
          </a:p>
        </p:txBody>
      </p:sp>
      <p:sp>
        <p:nvSpPr>
          <p:cNvPr id="32773" name="Прямоугольник 29"/>
          <p:cNvSpPr>
            <a:spLocks noChangeArrowheads="1"/>
          </p:cNvSpPr>
          <p:nvPr/>
        </p:nvSpPr>
        <p:spPr bwMode="auto">
          <a:xfrm>
            <a:off x="5076825" y="1058863"/>
            <a:ext cx="3598863" cy="149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3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Учредителем (соучредителем) печатного средства массовой информации и сетевого издания в соответствии с Федеральным законом от 06.10.2003 № 131-ФЗ  «Об общих принципах  организации местного самоуправления в Российской Федерации» может быть орган местного самоуправления</a:t>
            </a:r>
            <a:endParaRPr lang="ru-RU" sz="1300">
              <a:solidFill>
                <a:srgbClr val="0070C0"/>
              </a:solidFill>
              <a:hlinkClick r:id="rId4"/>
            </a:endParaRPr>
          </a:p>
        </p:txBody>
      </p:sp>
      <p:pic>
        <p:nvPicPr>
          <p:cNvPr id="32774" name="Picture 1" descr="C:\Users\admin1\Pictures\Screenshots\Снимок экрана (30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3148013"/>
            <a:ext cx="2232025" cy="1584325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32775" name="Picture 2" descr="C:\Users\admin1\Pictures\Screenshots\Снимок экрана (32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940425" y="3148013"/>
            <a:ext cx="2160588" cy="15494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12" name="Овальная выноска 11"/>
          <p:cNvSpPr/>
          <p:nvPr/>
        </p:nvSpPr>
        <p:spPr>
          <a:xfrm>
            <a:off x="107950" y="627063"/>
            <a:ext cx="4283075" cy="2520950"/>
          </a:xfrm>
          <a:prstGeom prst="wedgeEllipseCallout">
            <a:avLst>
              <a:gd name="adj1" fmla="val -18066"/>
              <a:gd name="adj2" fmla="val 29784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sp>
        <p:nvSpPr>
          <p:cNvPr id="18" name="Овальная выноска 17"/>
          <p:cNvSpPr/>
          <p:nvPr/>
        </p:nvSpPr>
        <p:spPr>
          <a:xfrm>
            <a:off x="4859338" y="555625"/>
            <a:ext cx="4105275" cy="2592388"/>
          </a:xfrm>
          <a:prstGeom prst="wedgeEllipseCallout">
            <a:avLst>
              <a:gd name="adj1" fmla="val -14052"/>
              <a:gd name="adj2" fmla="val 4856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endParaRPr lang="ru-RU"/>
          </a:p>
        </p:txBody>
      </p:sp>
      <p:pic>
        <p:nvPicPr>
          <p:cNvPr id="13" name="6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61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3794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rgbClr val="002060"/>
            </a:solidFill>
            <a:miter lim="400000"/>
            <a:headEnd/>
            <a:tailEnd/>
          </a:ln>
        </p:spPr>
      </p:pic>
      <p:sp>
        <p:nvSpPr>
          <p:cNvPr id="33795" name="TextBox 6"/>
          <p:cNvSpPr txBox="1">
            <a:spLocks noChangeArrowheads="1"/>
          </p:cNvSpPr>
          <p:nvPr/>
        </p:nvSpPr>
        <p:spPr bwMode="auto">
          <a:xfrm>
            <a:off x="611188" y="1131888"/>
            <a:ext cx="6048375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Гражданин, отбывающий наказание в местах лишения свободы </a:t>
            </a:r>
          </a:p>
        </p:txBody>
      </p:sp>
      <p:sp>
        <p:nvSpPr>
          <p:cNvPr id="33796" name="TextBox 7"/>
          <p:cNvSpPr txBox="1">
            <a:spLocks noChangeArrowheads="1"/>
          </p:cNvSpPr>
          <p:nvPr/>
        </p:nvSpPr>
        <p:spPr bwMode="auto">
          <a:xfrm>
            <a:off x="611188" y="2427288"/>
            <a:ext cx="8137525" cy="7397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Гражданин,</a:t>
            </a:r>
            <a:r>
              <a:rPr lang="en-US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имеющий судимость за совершение преступлений с использованием средств массовой информации или информационно-телекоммуникационных сетей, в том числе сети "Интернет", или за совершение преступлений, связанных с осуществлением экстремистской деятельности</a:t>
            </a:r>
          </a:p>
        </p:txBody>
      </p:sp>
      <p:sp>
        <p:nvSpPr>
          <p:cNvPr id="33797" name="Прямоугольник 9"/>
          <p:cNvSpPr>
            <a:spLocks noChangeArrowheads="1"/>
          </p:cNvSpPr>
          <p:nvPr/>
        </p:nvSpPr>
        <p:spPr bwMode="auto">
          <a:xfrm>
            <a:off x="611188" y="700088"/>
            <a:ext cx="4897437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Гражданин, признанный судом недееспособным</a:t>
            </a:r>
          </a:p>
        </p:txBody>
      </p:sp>
      <p:sp>
        <p:nvSpPr>
          <p:cNvPr id="33798" name="TextBox 10"/>
          <p:cNvSpPr txBox="1">
            <a:spLocks noChangeArrowheads="1"/>
          </p:cNvSpPr>
          <p:nvPr/>
        </p:nvSpPr>
        <p:spPr bwMode="auto">
          <a:xfrm>
            <a:off x="611188" y="1563688"/>
            <a:ext cx="6481762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Гражданин, не достигший восемнадцатилетнего возраста</a:t>
            </a:r>
          </a:p>
        </p:txBody>
      </p:sp>
      <p:sp>
        <p:nvSpPr>
          <p:cNvPr id="33799" name="Прямоугольник 12"/>
          <p:cNvSpPr>
            <a:spLocks noChangeArrowheads="1"/>
          </p:cNvSpPr>
          <p:nvPr/>
        </p:nvSpPr>
        <p:spPr bwMode="auto">
          <a:xfrm>
            <a:off x="1258888" y="123825"/>
            <a:ext cx="68421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u="sng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Не может являться учредителем и главным редактором СМИ:</a:t>
            </a:r>
          </a:p>
        </p:txBody>
      </p:sp>
      <p:sp>
        <p:nvSpPr>
          <p:cNvPr id="33800" name="TextBox 14"/>
          <p:cNvSpPr txBox="1">
            <a:spLocks noChangeArrowheads="1"/>
          </p:cNvSpPr>
          <p:nvPr/>
        </p:nvSpPr>
        <p:spPr bwMode="auto">
          <a:xfrm>
            <a:off x="611188" y="1995488"/>
            <a:ext cx="7921625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Объединение граждан, предприятие, организация, деятельность которых запрещена по закону</a:t>
            </a:r>
          </a:p>
        </p:txBody>
      </p:sp>
      <p:pic>
        <p:nvPicPr>
          <p:cNvPr id="33801" name="Рисунок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9388" y="700088"/>
            <a:ext cx="307975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2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9388" y="1563688"/>
            <a:ext cx="304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3" name="Рисунок 1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995488"/>
            <a:ext cx="304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4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131888"/>
            <a:ext cx="304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5" name="Рисунок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2427288"/>
            <a:ext cx="304800" cy="37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7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7"/>
          <a:srcRect/>
          <a:stretch>
            <a:fillRect/>
          </a:stretch>
        </p:blipFill>
        <p:spPr>
          <a:xfrm>
            <a:off x="8748713" y="4732338"/>
            <a:ext cx="304800" cy="304800"/>
          </a:xfrm>
        </p:spPr>
      </p:pic>
      <p:pic>
        <p:nvPicPr>
          <p:cNvPr id="33807" name="Рисунок 1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292475"/>
            <a:ext cx="304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808" name="TextBox 19"/>
          <p:cNvSpPr txBox="1">
            <a:spLocks noChangeArrowheads="1"/>
          </p:cNvSpPr>
          <p:nvPr/>
        </p:nvSpPr>
        <p:spPr bwMode="auto">
          <a:xfrm>
            <a:off x="611188" y="3292475"/>
            <a:ext cx="8137525" cy="306388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Гражданин</a:t>
            </a:r>
            <a:r>
              <a:rPr lang="en-US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другого государства</a:t>
            </a:r>
          </a:p>
        </p:txBody>
      </p:sp>
      <p:sp>
        <p:nvSpPr>
          <p:cNvPr id="33809" name="TextBox 20"/>
          <p:cNvSpPr txBox="1">
            <a:spLocks noChangeArrowheads="1"/>
          </p:cNvSpPr>
          <p:nvPr/>
        </p:nvSpPr>
        <p:spPr bwMode="auto">
          <a:xfrm>
            <a:off x="611188" y="3724275"/>
            <a:ext cx="8137525" cy="30797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Лицо без гражданства, не проживающее постоянно в Российской Федерации</a:t>
            </a:r>
          </a:p>
        </p:txBody>
      </p:sp>
      <p:pic>
        <p:nvPicPr>
          <p:cNvPr id="33810" name="Рисунок 21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3724275"/>
            <a:ext cx="304800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5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34818" name="Объект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5400" y="0"/>
            <a:ext cx="9169400" cy="5143500"/>
          </a:xfrm>
          <a:prstGeom prst="rect">
            <a:avLst/>
          </a:prstGeom>
          <a:noFill/>
          <a:ln w="12700">
            <a:solidFill>
              <a:srgbClr val="00B0F0"/>
            </a:solidFill>
            <a:miter lim="4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900113" y="30163"/>
            <a:ext cx="7200900" cy="36988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hangingPunct="0"/>
            <a:r>
              <a:rPr lang="ru-RU" b="1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Круг заявителей</a:t>
            </a:r>
          </a:p>
        </p:txBody>
      </p:sp>
      <p:pic>
        <p:nvPicPr>
          <p:cNvPr id="12" name="Picture 3" descr="C:\Users\A17\Desktop\v7.png"/>
          <p:cNvPicPr>
            <a:picLocks noChangeAspect="1" noChangeArrowheads="1"/>
          </p:cNvPicPr>
          <p:nvPr/>
        </p:nvPicPr>
        <p:blipFill rotWithShape="1">
          <a:blip r:embed="rId4"/>
          <a:srcRect/>
          <a:stretch/>
        </p:blipFill>
        <p:spPr bwMode="auto">
          <a:xfrm>
            <a:off x="323850" y="195263"/>
            <a:ext cx="1079500" cy="1871662"/>
          </a:xfrm>
          <a:prstGeom prst="rect">
            <a:avLst/>
          </a:prstGeom>
          <a:ln>
            <a:noFill/>
          </a:ln>
          <a:extLst>
            <a:ext uri="{909E8E84-426E-40DD-AFC4-6F175D3DCCD1}"/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34821" name="Прямоугольник 23"/>
          <p:cNvSpPr>
            <a:spLocks noChangeArrowheads="1"/>
          </p:cNvSpPr>
          <p:nvPr/>
        </p:nvSpPr>
        <p:spPr bwMode="auto">
          <a:xfrm>
            <a:off x="2051050" y="1336675"/>
            <a:ext cx="63373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От имени учредителей(соучредителей) вправе выступать представитель, действующий от имени учредителя (соучредителя) в силу закона или полномочия, основанного на доверенности</a:t>
            </a:r>
          </a:p>
        </p:txBody>
      </p:sp>
      <p:pic>
        <p:nvPicPr>
          <p:cNvPr id="34822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93850" y="641350"/>
            <a:ext cx="3603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3" name="Прямоугольник 14"/>
          <p:cNvSpPr>
            <a:spLocks noChangeArrowheads="1"/>
          </p:cNvSpPr>
          <p:nvPr/>
        </p:nvSpPr>
        <p:spPr bwMode="auto">
          <a:xfrm>
            <a:off x="2051050" y="555625"/>
            <a:ext cx="6408738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Заявителями при предоставлении государственной услуги являются граждане, объединения граждан, организации, государственные органы, являющиеся учредителями (соучредителями) СМИ, и их представителями</a:t>
            </a:r>
          </a:p>
        </p:txBody>
      </p:sp>
      <p:pic>
        <p:nvPicPr>
          <p:cNvPr id="34824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1419225"/>
            <a:ext cx="3603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5" name="Прямоугольник 16"/>
          <p:cNvSpPr>
            <a:spLocks noChangeArrowheads="1"/>
          </p:cNvSpPr>
          <p:nvPr/>
        </p:nvSpPr>
        <p:spPr bwMode="auto">
          <a:xfrm>
            <a:off x="2051050" y="2128838"/>
            <a:ext cx="6265863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в соответствии с Законом Российской Федерации от 27 декабря 1991 года № 2124-</a:t>
            </a:r>
            <a:r>
              <a:rPr lang="en-US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«О средствах массовой информации» в случае смены учредителя может только лицо, к которому перешли (были переданы) права и обязанности учредителя</a:t>
            </a:r>
          </a:p>
          <a:p>
            <a:pPr algn="just" eaLnBrk="0" hangingPunct="0"/>
            <a:endParaRPr lang="ru-RU" sz="14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6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2427288"/>
            <a:ext cx="360363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7" name="Picture 2" descr="C:\Users\admin1\Pictures\Screenshots\Снимок экрана (55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19250" y="3363913"/>
            <a:ext cx="360363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8" name="Прямоугольник 19"/>
          <p:cNvSpPr>
            <a:spLocks noChangeArrowheads="1"/>
          </p:cNvSpPr>
          <p:nvPr/>
        </p:nvSpPr>
        <p:spPr bwMode="auto">
          <a:xfrm>
            <a:off x="2051050" y="3298825"/>
            <a:ext cx="61214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eaLnBrk="0" hangingPunct="0"/>
            <a:r>
              <a:rPr lang="ru-RU" sz="14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Обратиться с заявлением о внесении изменений в запись о регистрации СМИ по причинам, не связанным со сменой учредителя, может только учредитель (соучредители) СМИ</a:t>
            </a:r>
          </a:p>
        </p:txBody>
      </p:sp>
      <p:pic>
        <p:nvPicPr>
          <p:cNvPr id="21" name="8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/>
          <a:srcRect/>
          <a:stretch>
            <a:fillRect/>
          </a:stretch>
        </p:blipFill>
        <p:spPr>
          <a:xfrm>
            <a:off x="8748713" y="4732338"/>
            <a:ext cx="287337" cy="28733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0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Тема Offic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15376</TotalTime>
  <Words>2465</Words>
  <Application>Microsoft Office PowerPoint</Application>
  <PresentationFormat>Экран (16:9)</PresentationFormat>
  <Paragraphs>350</Paragraphs>
  <Slides>45</Slides>
  <Notes>0</Notes>
  <HiddenSlides>0</HiddenSlides>
  <MMClips>43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Шаблон оформления</vt:lpstr>
      </vt:variant>
      <vt:variant>
        <vt:i4>13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45</vt:i4>
      </vt:variant>
    </vt:vector>
  </HeadingPairs>
  <TitlesOfParts>
    <vt:vector size="68" baseType="lpstr">
      <vt:lpstr>Calibri</vt:lpstr>
      <vt:lpstr>Arial</vt:lpstr>
      <vt:lpstr>Times New Roman</vt:lpstr>
      <vt:lpstr>Arial Narrow</vt:lpstr>
      <vt:lpstr>Wingdings</vt:lpstr>
      <vt:lpstr>Trebuchet MS</vt:lpstr>
      <vt:lpstr>DINCondensedC</vt:lpstr>
      <vt:lpstr>Batang</vt:lpstr>
      <vt:lpstr>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1_Тема Office</vt:lpstr>
      <vt:lpstr>Document</vt:lpstr>
      <vt:lpstr>Acrobat Document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Ст.19.1 закона о сми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Ст.19.1 закона о сми</vt:lpstr>
      <vt:lpstr>Ст.19.1 закона о сми</vt:lpstr>
      <vt:lpstr>Слайд 45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Belov</dc:creator>
  <cp:lastModifiedBy>Глушко</cp:lastModifiedBy>
  <cp:revision>2206</cp:revision>
  <cp:lastPrinted>2018-02-09T09:28:01Z</cp:lastPrinted>
  <dcterms:modified xsi:type="dcterms:W3CDTF">2020-02-12T08:28:31Z</dcterms:modified>
</cp:coreProperties>
</file>